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481" r:id="rId2"/>
    <p:sldId id="425" r:id="rId3"/>
    <p:sldId id="427" r:id="rId4"/>
    <p:sldId id="397" r:id="rId5"/>
    <p:sldId id="403" r:id="rId6"/>
    <p:sldId id="533" r:id="rId7"/>
    <p:sldId id="384" r:id="rId8"/>
    <p:sldId id="484" r:id="rId9"/>
    <p:sldId id="428" r:id="rId10"/>
    <p:sldId id="501" r:id="rId11"/>
    <p:sldId id="514" r:id="rId12"/>
    <p:sldId id="461" r:id="rId13"/>
    <p:sldId id="462" r:id="rId14"/>
    <p:sldId id="537" r:id="rId15"/>
    <p:sldId id="431" r:id="rId16"/>
    <p:sldId id="463" r:id="rId17"/>
    <p:sldId id="529" r:id="rId18"/>
    <p:sldId id="464" r:id="rId19"/>
    <p:sldId id="465" r:id="rId20"/>
    <p:sldId id="433" r:id="rId21"/>
    <p:sldId id="435" r:id="rId22"/>
    <p:sldId id="434" r:id="rId23"/>
    <p:sldId id="469" r:id="rId24"/>
    <p:sldId id="502" r:id="rId25"/>
    <p:sldId id="503" r:id="rId26"/>
    <p:sldId id="471" r:id="rId27"/>
    <p:sldId id="470" r:id="rId28"/>
    <p:sldId id="504" r:id="rId29"/>
    <p:sldId id="439" r:id="rId30"/>
    <p:sldId id="474" r:id="rId31"/>
    <p:sldId id="378" r:id="rId32"/>
    <p:sldId id="535" r:id="rId33"/>
    <p:sldId id="412" r:id="rId34"/>
    <p:sldId id="452" r:id="rId35"/>
    <p:sldId id="541" r:id="rId36"/>
    <p:sldId id="410" r:id="rId37"/>
    <p:sldId id="413" r:id="rId38"/>
    <p:sldId id="540" r:id="rId39"/>
    <p:sldId id="539" r:id="rId40"/>
    <p:sldId id="388" r:id="rId41"/>
    <p:sldId id="314"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708">
          <p15:clr>
            <a:srgbClr val="A4A3A4"/>
          </p15:clr>
        </p15:guide>
        <p15:guide id="3" pos="1248">
          <p15:clr>
            <a:srgbClr val="A4A3A4"/>
          </p15:clr>
        </p15:guide>
        <p15:guide id="4" pos="5472">
          <p15:clr>
            <a:srgbClr val="A4A3A4"/>
          </p15:clr>
        </p15:guide>
        <p15:guide id="5" pos="11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81" autoAdjust="0"/>
    <p:restoredTop sz="92803" autoAdjust="0"/>
  </p:normalViewPr>
  <p:slideViewPr>
    <p:cSldViewPr>
      <p:cViewPr varScale="1">
        <p:scale>
          <a:sx n="105" d="100"/>
          <a:sy n="105" d="100"/>
        </p:scale>
        <p:origin x="221" y="72"/>
      </p:cViewPr>
      <p:guideLst>
        <p:guide orient="horz" pos="900"/>
        <p:guide orient="horz" pos="708"/>
        <p:guide pos="1248"/>
        <p:guide pos="5472"/>
        <p:guide pos="1167"/>
      </p:guideLst>
    </p:cSldViewPr>
  </p:slideViewPr>
  <p:outlineViewPr>
    <p:cViewPr>
      <p:scale>
        <a:sx n="33" d="100"/>
        <a:sy n="33" d="100"/>
      </p:scale>
      <p:origin x="0" y="4608"/>
    </p:cViewPr>
  </p:outlineViewPr>
  <p:notesTextViewPr>
    <p:cViewPr>
      <p:scale>
        <a:sx n="100" d="100"/>
        <a:sy n="100" d="100"/>
      </p:scale>
      <p:origin x="0" y="0"/>
    </p:cViewPr>
  </p:notesTextViewPr>
  <p:sorterViewPr>
    <p:cViewPr>
      <p:scale>
        <a:sx n="160" d="100"/>
        <a:sy n="160" d="100"/>
      </p:scale>
      <p:origin x="0" y="19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8C018-21A4-D344-A692-2113FE4A4FB2}"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3BD88F8E-D5B4-7C44-BD98-8C20D236B56E}">
      <dgm:prSet/>
      <dgm:spPr/>
      <dgm:t>
        <a:bodyPr/>
        <a:lstStyle/>
        <a:p>
          <a:pPr rtl="0"/>
          <a:r>
            <a:rPr lang="en-US"/>
            <a:t>Feed </a:t>
          </a:r>
        </a:p>
      </dgm:t>
    </dgm:pt>
    <dgm:pt modelId="{237E7B1F-8BD3-1D40-A65F-9F61A623223D}" type="parTrans" cxnId="{1085AE4B-A32F-8E46-B528-EEEABB3DA760}">
      <dgm:prSet/>
      <dgm:spPr/>
      <dgm:t>
        <a:bodyPr/>
        <a:lstStyle/>
        <a:p>
          <a:endParaRPr lang="en-US"/>
        </a:p>
      </dgm:t>
    </dgm:pt>
    <dgm:pt modelId="{E81AEBDC-E853-6546-8C15-B82CB193FD06}" type="sibTrans" cxnId="{1085AE4B-A32F-8E46-B528-EEEABB3DA760}">
      <dgm:prSet/>
      <dgm:spPr/>
      <dgm:t>
        <a:bodyPr/>
        <a:lstStyle/>
        <a:p>
          <a:endParaRPr lang="en-US"/>
        </a:p>
      </dgm:t>
    </dgm:pt>
    <dgm:pt modelId="{883FE6E5-2BC0-054A-A915-786F20BACB82}">
      <dgm:prSet/>
      <dgm:spPr/>
      <dgm:t>
        <a:bodyPr/>
        <a:lstStyle/>
        <a:p>
          <a:pPr rtl="0"/>
          <a:r>
            <a:rPr lang="en-US"/>
            <a:t>Food</a:t>
          </a:r>
        </a:p>
      </dgm:t>
    </dgm:pt>
    <dgm:pt modelId="{9B160F09-9950-374E-8D1D-41B7AA061759}" type="parTrans" cxnId="{B2216A1D-B150-D145-9814-8C5DD08AC122}">
      <dgm:prSet/>
      <dgm:spPr/>
      <dgm:t>
        <a:bodyPr/>
        <a:lstStyle/>
        <a:p>
          <a:endParaRPr lang="en-US"/>
        </a:p>
      </dgm:t>
    </dgm:pt>
    <dgm:pt modelId="{FC076729-EF1C-6641-BA65-65AC34E20A1D}" type="sibTrans" cxnId="{B2216A1D-B150-D145-9814-8C5DD08AC122}">
      <dgm:prSet/>
      <dgm:spPr/>
      <dgm:t>
        <a:bodyPr/>
        <a:lstStyle/>
        <a:p>
          <a:endParaRPr lang="en-US"/>
        </a:p>
      </dgm:t>
    </dgm:pt>
    <dgm:pt modelId="{DE4BA857-49B0-8E47-9D59-F702AA23754A}">
      <dgm:prSet/>
      <dgm:spPr/>
      <dgm:t>
        <a:bodyPr/>
        <a:lstStyle/>
        <a:p>
          <a:pPr rtl="0"/>
          <a:r>
            <a:rPr lang="en-US"/>
            <a:t>Fiber </a:t>
          </a:r>
        </a:p>
      </dgm:t>
    </dgm:pt>
    <dgm:pt modelId="{91D3F740-56CF-B640-BA69-045D9F45ED20}" type="parTrans" cxnId="{43CBB94C-BB44-B64B-A379-DBB346444AEC}">
      <dgm:prSet/>
      <dgm:spPr/>
      <dgm:t>
        <a:bodyPr/>
        <a:lstStyle/>
        <a:p>
          <a:endParaRPr lang="en-US"/>
        </a:p>
      </dgm:t>
    </dgm:pt>
    <dgm:pt modelId="{1C51D316-C14C-AC42-94FD-4296605B13CD}" type="sibTrans" cxnId="{43CBB94C-BB44-B64B-A379-DBB346444AEC}">
      <dgm:prSet/>
      <dgm:spPr/>
      <dgm:t>
        <a:bodyPr/>
        <a:lstStyle/>
        <a:p>
          <a:endParaRPr lang="en-US"/>
        </a:p>
      </dgm:t>
    </dgm:pt>
    <dgm:pt modelId="{7691A718-F66A-4043-AC1D-54BB88BBB7F3}">
      <dgm:prSet/>
      <dgm:spPr/>
      <dgm:t>
        <a:bodyPr/>
        <a:lstStyle/>
        <a:p>
          <a:pPr rtl="0"/>
          <a:r>
            <a:rPr lang="en-US"/>
            <a:t>Fuel</a:t>
          </a:r>
        </a:p>
      </dgm:t>
    </dgm:pt>
    <dgm:pt modelId="{A6E4B14B-0B90-294E-A8B7-A72C72BB4E93}" type="parTrans" cxnId="{DB2591EF-A3BE-4A4D-B7C8-7C5B465AC3AD}">
      <dgm:prSet/>
      <dgm:spPr/>
      <dgm:t>
        <a:bodyPr/>
        <a:lstStyle/>
        <a:p>
          <a:endParaRPr lang="en-US"/>
        </a:p>
      </dgm:t>
    </dgm:pt>
    <dgm:pt modelId="{8D2E5C0B-7F43-D946-B317-BB6768B82FBD}" type="sibTrans" cxnId="{DB2591EF-A3BE-4A4D-B7C8-7C5B465AC3AD}">
      <dgm:prSet/>
      <dgm:spPr/>
      <dgm:t>
        <a:bodyPr/>
        <a:lstStyle/>
        <a:p>
          <a:endParaRPr lang="en-US"/>
        </a:p>
      </dgm:t>
    </dgm:pt>
    <dgm:pt modelId="{0E3ACE57-8147-EA4C-8CA4-2B77DECA45F8}">
      <dgm:prSet/>
      <dgm:spPr/>
      <dgm:t>
        <a:bodyPr/>
        <a:lstStyle/>
        <a:p>
          <a:pPr rtl="0"/>
          <a:r>
            <a:rPr lang="en-US" dirty="0"/>
            <a:t>Forests  (planted)</a:t>
          </a:r>
        </a:p>
      </dgm:t>
    </dgm:pt>
    <dgm:pt modelId="{6F847E19-77F7-F540-8B26-0AB1CBCD4113}" type="parTrans" cxnId="{3EF0BADA-B8A9-7344-AF10-3CAF3ACCE36F}">
      <dgm:prSet/>
      <dgm:spPr/>
      <dgm:t>
        <a:bodyPr/>
        <a:lstStyle/>
        <a:p>
          <a:endParaRPr lang="en-US"/>
        </a:p>
      </dgm:t>
    </dgm:pt>
    <dgm:pt modelId="{D20152BA-9F10-D944-9ED0-905CE1E4FDF1}" type="sibTrans" cxnId="{3EF0BADA-B8A9-7344-AF10-3CAF3ACCE36F}">
      <dgm:prSet/>
      <dgm:spPr/>
      <dgm:t>
        <a:bodyPr/>
        <a:lstStyle/>
        <a:p>
          <a:endParaRPr lang="en-US"/>
        </a:p>
      </dgm:t>
    </dgm:pt>
    <dgm:pt modelId="{71AFE2EF-197D-EA47-B62C-90F966122C27}">
      <dgm:prSet/>
      <dgm:spPr/>
      <dgm:t>
        <a:bodyPr/>
        <a:lstStyle/>
        <a:p>
          <a:pPr rtl="0"/>
          <a:r>
            <a:rPr lang="en-US" dirty="0" err="1"/>
            <a:t>Farma</a:t>
          </a:r>
          <a:r>
            <a:rPr lang="en-US" dirty="0"/>
            <a:t> </a:t>
          </a:r>
        </a:p>
      </dgm:t>
    </dgm:pt>
    <dgm:pt modelId="{0983A5D6-A2A6-5A49-BE2C-DD4CE2ADDA8F}" type="parTrans" cxnId="{EDD471B8-0371-3A40-A9BE-070F33074D74}">
      <dgm:prSet/>
      <dgm:spPr/>
      <dgm:t>
        <a:bodyPr/>
        <a:lstStyle/>
        <a:p>
          <a:endParaRPr lang="en-US"/>
        </a:p>
      </dgm:t>
    </dgm:pt>
    <dgm:pt modelId="{7B27FF0A-E173-664D-B993-FC21E4827A1B}" type="sibTrans" cxnId="{EDD471B8-0371-3A40-A9BE-070F33074D74}">
      <dgm:prSet/>
      <dgm:spPr/>
      <dgm:t>
        <a:bodyPr/>
        <a:lstStyle/>
        <a:p>
          <a:endParaRPr lang="en-US"/>
        </a:p>
      </dgm:t>
    </dgm:pt>
    <dgm:pt modelId="{17175173-F30A-6940-81C4-F89917DD52C7}" type="pres">
      <dgm:prSet presAssocID="{2F08C018-21A4-D344-A692-2113FE4A4FB2}" presName="diagram" presStyleCnt="0">
        <dgm:presLayoutVars>
          <dgm:dir/>
          <dgm:resizeHandles val="exact"/>
        </dgm:presLayoutVars>
      </dgm:prSet>
      <dgm:spPr/>
    </dgm:pt>
    <dgm:pt modelId="{83145090-627D-E042-B26B-227931629DD6}" type="pres">
      <dgm:prSet presAssocID="{3BD88F8E-D5B4-7C44-BD98-8C20D236B56E}" presName="node" presStyleLbl="node1" presStyleIdx="0" presStyleCnt="6">
        <dgm:presLayoutVars>
          <dgm:bulletEnabled val="1"/>
        </dgm:presLayoutVars>
      </dgm:prSet>
      <dgm:spPr/>
    </dgm:pt>
    <dgm:pt modelId="{D4816C50-B2A1-3C4D-BDC6-C4E955C7CD87}" type="pres">
      <dgm:prSet presAssocID="{E81AEBDC-E853-6546-8C15-B82CB193FD06}" presName="sibTrans" presStyleCnt="0"/>
      <dgm:spPr/>
    </dgm:pt>
    <dgm:pt modelId="{24E12B6E-0E9B-1649-830E-71E8710DA77C}" type="pres">
      <dgm:prSet presAssocID="{883FE6E5-2BC0-054A-A915-786F20BACB82}" presName="node" presStyleLbl="node1" presStyleIdx="1" presStyleCnt="6">
        <dgm:presLayoutVars>
          <dgm:bulletEnabled val="1"/>
        </dgm:presLayoutVars>
      </dgm:prSet>
      <dgm:spPr/>
    </dgm:pt>
    <dgm:pt modelId="{9F3E7AE6-779A-B94D-9C63-6EB26537BB2D}" type="pres">
      <dgm:prSet presAssocID="{FC076729-EF1C-6641-BA65-65AC34E20A1D}" presName="sibTrans" presStyleCnt="0"/>
      <dgm:spPr/>
    </dgm:pt>
    <dgm:pt modelId="{FCBD907F-BC20-5C4F-BF12-B53592F623E6}" type="pres">
      <dgm:prSet presAssocID="{DE4BA857-49B0-8E47-9D59-F702AA23754A}" presName="node" presStyleLbl="node1" presStyleIdx="2" presStyleCnt="6">
        <dgm:presLayoutVars>
          <dgm:bulletEnabled val="1"/>
        </dgm:presLayoutVars>
      </dgm:prSet>
      <dgm:spPr/>
    </dgm:pt>
    <dgm:pt modelId="{445D791A-F22E-064D-A638-0ED5ECA13CAF}" type="pres">
      <dgm:prSet presAssocID="{1C51D316-C14C-AC42-94FD-4296605B13CD}" presName="sibTrans" presStyleCnt="0"/>
      <dgm:spPr/>
    </dgm:pt>
    <dgm:pt modelId="{17B7F803-6F63-6542-B85A-192537B3BD6A}" type="pres">
      <dgm:prSet presAssocID="{7691A718-F66A-4043-AC1D-54BB88BBB7F3}" presName="node" presStyleLbl="node1" presStyleIdx="3" presStyleCnt="6">
        <dgm:presLayoutVars>
          <dgm:bulletEnabled val="1"/>
        </dgm:presLayoutVars>
      </dgm:prSet>
      <dgm:spPr/>
    </dgm:pt>
    <dgm:pt modelId="{BEFAF9C4-D65F-584B-A6BC-D853D792E30C}" type="pres">
      <dgm:prSet presAssocID="{8D2E5C0B-7F43-D946-B317-BB6768B82FBD}" presName="sibTrans" presStyleCnt="0"/>
      <dgm:spPr/>
    </dgm:pt>
    <dgm:pt modelId="{385A5682-2167-2E40-A7D7-B0299C578C42}" type="pres">
      <dgm:prSet presAssocID="{0E3ACE57-8147-EA4C-8CA4-2B77DECA45F8}" presName="node" presStyleLbl="node1" presStyleIdx="4" presStyleCnt="6">
        <dgm:presLayoutVars>
          <dgm:bulletEnabled val="1"/>
        </dgm:presLayoutVars>
      </dgm:prSet>
      <dgm:spPr/>
    </dgm:pt>
    <dgm:pt modelId="{C4A713A5-BE25-914A-BA81-3B2D1C71AC4B}" type="pres">
      <dgm:prSet presAssocID="{D20152BA-9F10-D944-9ED0-905CE1E4FDF1}" presName="sibTrans" presStyleCnt="0"/>
      <dgm:spPr/>
    </dgm:pt>
    <dgm:pt modelId="{84FDE1AE-F621-CF4B-B77C-37D8B3285CD3}" type="pres">
      <dgm:prSet presAssocID="{71AFE2EF-197D-EA47-B62C-90F966122C27}" presName="node" presStyleLbl="node1" presStyleIdx="5" presStyleCnt="6">
        <dgm:presLayoutVars>
          <dgm:bulletEnabled val="1"/>
        </dgm:presLayoutVars>
      </dgm:prSet>
      <dgm:spPr/>
    </dgm:pt>
  </dgm:ptLst>
  <dgm:cxnLst>
    <dgm:cxn modelId="{6BC94909-9A8B-234D-948F-71297A793FF3}" type="presOf" srcId="{DE4BA857-49B0-8E47-9D59-F702AA23754A}" destId="{FCBD907F-BC20-5C4F-BF12-B53592F623E6}" srcOrd="0" destOrd="0" presId="urn:microsoft.com/office/officeart/2005/8/layout/default#1"/>
    <dgm:cxn modelId="{B2216A1D-B150-D145-9814-8C5DD08AC122}" srcId="{2F08C018-21A4-D344-A692-2113FE4A4FB2}" destId="{883FE6E5-2BC0-054A-A915-786F20BACB82}" srcOrd="1" destOrd="0" parTransId="{9B160F09-9950-374E-8D1D-41B7AA061759}" sibTransId="{FC076729-EF1C-6641-BA65-65AC34E20A1D}"/>
    <dgm:cxn modelId="{60371423-909C-414F-8F37-7163BE953BE9}" type="presOf" srcId="{7691A718-F66A-4043-AC1D-54BB88BBB7F3}" destId="{17B7F803-6F63-6542-B85A-192537B3BD6A}" srcOrd="0" destOrd="0" presId="urn:microsoft.com/office/officeart/2005/8/layout/default#1"/>
    <dgm:cxn modelId="{CE772C47-90BA-7C4A-BDB0-46F6B7F2B08D}" type="presOf" srcId="{71AFE2EF-197D-EA47-B62C-90F966122C27}" destId="{84FDE1AE-F621-CF4B-B77C-37D8B3285CD3}" srcOrd="0" destOrd="0" presId="urn:microsoft.com/office/officeart/2005/8/layout/default#1"/>
    <dgm:cxn modelId="{1085AE4B-A32F-8E46-B528-EEEABB3DA760}" srcId="{2F08C018-21A4-D344-A692-2113FE4A4FB2}" destId="{3BD88F8E-D5B4-7C44-BD98-8C20D236B56E}" srcOrd="0" destOrd="0" parTransId="{237E7B1F-8BD3-1D40-A65F-9F61A623223D}" sibTransId="{E81AEBDC-E853-6546-8C15-B82CB193FD06}"/>
    <dgm:cxn modelId="{43CBB94C-BB44-B64B-A379-DBB346444AEC}" srcId="{2F08C018-21A4-D344-A692-2113FE4A4FB2}" destId="{DE4BA857-49B0-8E47-9D59-F702AA23754A}" srcOrd="2" destOrd="0" parTransId="{91D3F740-56CF-B640-BA69-045D9F45ED20}" sibTransId="{1C51D316-C14C-AC42-94FD-4296605B13CD}"/>
    <dgm:cxn modelId="{3E1AC5B2-8AD5-DC42-8DCB-2E809787ED15}" type="presOf" srcId="{883FE6E5-2BC0-054A-A915-786F20BACB82}" destId="{24E12B6E-0E9B-1649-830E-71E8710DA77C}" srcOrd="0" destOrd="0" presId="urn:microsoft.com/office/officeart/2005/8/layout/default#1"/>
    <dgm:cxn modelId="{EDD471B8-0371-3A40-A9BE-070F33074D74}" srcId="{2F08C018-21A4-D344-A692-2113FE4A4FB2}" destId="{71AFE2EF-197D-EA47-B62C-90F966122C27}" srcOrd="5" destOrd="0" parTransId="{0983A5D6-A2A6-5A49-BE2C-DD4CE2ADDA8F}" sibTransId="{7B27FF0A-E173-664D-B993-FC21E4827A1B}"/>
    <dgm:cxn modelId="{D3F906C8-1B25-E04E-8A99-5D45A6522862}" type="presOf" srcId="{3BD88F8E-D5B4-7C44-BD98-8C20D236B56E}" destId="{83145090-627D-E042-B26B-227931629DD6}" srcOrd="0" destOrd="0" presId="urn:microsoft.com/office/officeart/2005/8/layout/default#1"/>
    <dgm:cxn modelId="{3EF0BADA-B8A9-7344-AF10-3CAF3ACCE36F}" srcId="{2F08C018-21A4-D344-A692-2113FE4A4FB2}" destId="{0E3ACE57-8147-EA4C-8CA4-2B77DECA45F8}" srcOrd="4" destOrd="0" parTransId="{6F847E19-77F7-F540-8B26-0AB1CBCD4113}" sibTransId="{D20152BA-9F10-D944-9ED0-905CE1E4FDF1}"/>
    <dgm:cxn modelId="{974FEDDC-1EA0-3D47-BCA9-7E4647C5A6ED}" type="presOf" srcId="{0E3ACE57-8147-EA4C-8CA4-2B77DECA45F8}" destId="{385A5682-2167-2E40-A7D7-B0299C578C42}" srcOrd="0" destOrd="0" presId="urn:microsoft.com/office/officeart/2005/8/layout/default#1"/>
    <dgm:cxn modelId="{DCDFE7EA-1200-D94D-B530-1D93EBC2B4DF}" type="presOf" srcId="{2F08C018-21A4-D344-A692-2113FE4A4FB2}" destId="{17175173-F30A-6940-81C4-F89917DD52C7}" srcOrd="0" destOrd="0" presId="urn:microsoft.com/office/officeart/2005/8/layout/default#1"/>
    <dgm:cxn modelId="{DB2591EF-A3BE-4A4D-B7C8-7C5B465AC3AD}" srcId="{2F08C018-21A4-D344-A692-2113FE4A4FB2}" destId="{7691A718-F66A-4043-AC1D-54BB88BBB7F3}" srcOrd="3" destOrd="0" parTransId="{A6E4B14B-0B90-294E-A8B7-A72C72BB4E93}" sibTransId="{8D2E5C0B-7F43-D946-B317-BB6768B82FBD}"/>
    <dgm:cxn modelId="{6363567B-1FE0-9F42-B8A9-54CEF49C2BE7}" type="presParOf" srcId="{17175173-F30A-6940-81C4-F89917DD52C7}" destId="{83145090-627D-E042-B26B-227931629DD6}" srcOrd="0" destOrd="0" presId="urn:microsoft.com/office/officeart/2005/8/layout/default#1"/>
    <dgm:cxn modelId="{5F9ABD03-202B-834A-8055-561A44FE209C}" type="presParOf" srcId="{17175173-F30A-6940-81C4-F89917DD52C7}" destId="{D4816C50-B2A1-3C4D-BDC6-C4E955C7CD87}" srcOrd="1" destOrd="0" presId="urn:microsoft.com/office/officeart/2005/8/layout/default#1"/>
    <dgm:cxn modelId="{7F712F7D-E4DA-C745-8366-BCA6142DDDEF}" type="presParOf" srcId="{17175173-F30A-6940-81C4-F89917DD52C7}" destId="{24E12B6E-0E9B-1649-830E-71E8710DA77C}" srcOrd="2" destOrd="0" presId="urn:microsoft.com/office/officeart/2005/8/layout/default#1"/>
    <dgm:cxn modelId="{87E29CA4-F8FA-6A42-9E28-7230E54DAF0F}" type="presParOf" srcId="{17175173-F30A-6940-81C4-F89917DD52C7}" destId="{9F3E7AE6-779A-B94D-9C63-6EB26537BB2D}" srcOrd="3" destOrd="0" presId="urn:microsoft.com/office/officeart/2005/8/layout/default#1"/>
    <dgm:cxn modelId="{12E1F9E0-532F-FB4D-A2E6-A33ACDE37611}" type="presParOf" srcId="{17175173-F30A-6940-81C4-F89917DD52C7}" destId="{FCBD907F-BC20-5C4F-BF12-B53592F623E6}" srcOrd="4" destOrd="0" presId="urn:microsoft.com/office/officeart/2005/8/layout/default#1"/>
    <dgm:cxn modelId="{458B80FB-2A2A-904B-A0AD-192C9C0B997E}" type="presParOf" srcId="{17175173-F30A-6940-81C4-F89917DD52C7}" destId="{445D791A-F22E-064D-A638-0ED5ECA13CAF}" srcOrd="5" destOrd="0" presId="urn:microsoft.com/office/officeart/2005/8/layout/default#1"/>
    <dgm:cxn modelId="{BFADA03A-E01C-DA4F-873B-651E0B491EAA}" type="presParOf" srcId="{17175173-F30A-6940-81C4-F89917DD52C7}" destId="{17B7F803-6F63-6542-B85A-192537B3BD6A}" srcOrd="6" destOrd="0" presId="urn:microsoft.com/office/officeart/2005/8/layout/default#1"/>
    <dgm:cxn modelId="{6EFE8778-1B87-5145-A1E1-8072C26173E3}" type="presParOf" srcId="{17175173-F30A-6940-81C4-F89917DD52C7}" destId="{BEFAF9C4-D65F-584B-A6BC-D853D792E30C}" srcOrd="7" destOrd="0" presId="urn:microsoft.com/office/officeart/2005/8/layout/default#1"/>
    <dgm:cxn modelId="{4D6AC4F8-0D01-754A-AC92-18A8A0251508}" type="presParOf" srcId="{17175173-F30A-6940-81C4-F89917DD52C7}" destId="{385A5682-2167-2E40-A7D7-B0299C578C42}" srcOrd="8" destOrd="0" presId="urn:microsoft.com/office/officeart/2005/8/layout/default#1"/>
    <dgm:cxn modelId="{93E9B59D-2384-D541-995D-6541E5841986}" type="presParOf" srcId="{17175173-F30A-6940-81C4-F89917DD52C7}" destId="{C4A713A5-BE25-914A-BA81-3B2D1C71AC4B}" srcOrd="9" destOrd="0" presId="urn:microsoft.com/office/officeart/2005/8/layout/default#1"/>
    <dgm:cxn modelId="{76E091F1-4B72-DF4D-B6F8-919A1C42F7DA}" type="presParOf" srcId="{17175173-F30A-6940-81C4-F89917DD52C7}" destId="{84FDE1AE-F621-CF4B-B77C-37D8B3285CD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45090-627D-E042-B26B-227931629DD6}">
      <dsp:nvSpPr>
        <dsp:cNvPr id="0" name=""/>
        <dsp:cNvSpPr/>
      </dsp:nvSpPr>
      <dsp:spPr>
        <a:xfrm>
          <a:off x="344" y="240692"/>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Feed </a:t>
          </a:r>
        </a:p>
      </dsp:txBody>
      <dsp:txXfrm>
        <a:off x="344" y="240692"/>
        <a:ext cx="1342243" cy="805346"/>
      </dsp:txXfrm>
    </dsp:sp>
    <dsp:sp modelId="{24E12B6E-0E9B-1649-830E-71E8710DA77C}">
      <dsp:nvSpPr>
        <dsp:cNvPr id="0" name=""/>
        <dsp:cNvSpPr/>
      </dsp:nvSpPr>
      <dsp:spPr>
        <a:xfrm>
          <a:off x="1476812" y="240692"/>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Food</a:t>
          </a:r>
        </a:p>
      </dsp:txBody>
      <dsp:txXfrm>
        <a:off x="1476812" y="240692"/>
        <a:ext cx="1342243" cy="805346"/>
      </dsp:txXfrm>
    </dsp:sp>
    <dsp:sp modelId="{FCBD907F-BC20-5C4F-BF12-B53592F623E6}">
      <dsp:nvSpPr>
        <dsp:cNvPr id="0" name=""/>
        <dsp:cNvSpPr/>
      </dsp:nvSpPr>
      <dsp:spPr>
        <a:xfrm>
          <a:off x="344" y="1180263"/>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Fiber </a:t>
          </a:r>
        </a:p>
      </dsp:txBody>
      <dsp:txXfrm>
        <a:off x="344" y="1180263"/>
        <a:ext cx="1342243" cy="805346"/>
      </dsp:txXfrm>
    </dsp:sp>
    <dsp:sp modelId="{17B7F803-6F63-6542-B85A-192537B3BD6A}">
      <dsp:nvSpPr>
        <dsp:cNvPr id="0" name=""/>
        <dsp:cNvSpPr/>
      </dsp:nvSpPr>
      <dsp:spPr>
        <a:xfrm>
          <a:off x="1476812" y="1180263"/>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Fuel</a:t>
          </a:r>
        </a:p>
      </dsp:txBody>
      <dsp:txXfrm>
        <a:off x="1476812" y="1180263"/>
        <a:ext cx="1342243" cy="805346"/>
      </dsp:txXfrm>
    </dsp:sp>
    <dsp:sp modelId="{385A5682-2167-2E40-A7D7-B0299C578C42}">
      <dsp:nvSpPr>
        <dsp:cNvPr id="0" name=""/>
        <dsp:cNvSpPr/>
      </dsp:nvSpPr>
      <dsp:spPr>
        <a:xfrm>
          <a:off x="344" y="2119833"/>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Forests  (planted)</a:t>
          </a:r>
        </a:p>
      </dsp:txBody>
      <dsp:txXfrm>
        <a:off x="344" y="2119833"/>
        <a:ext cx="1342243" cy="805346"/>
      </dsp:txXfrm>
    </dsp:sp>
    <dsp:sp modelId="{84FDE1AE-F621-CF4B-B77C-37D8B3285CD3}">
      <dsp:nvSpPr>
        <dsp:cNvPr id="0" name=""/>
        <dsp:cNvSpPr/>
      </dsp:nvSpPr>
      <dsp:spPr>
        <a:xfrm>
          <a:off x="1476812" y="2119833"/>
          <a:ext cx="1342243" cy="8053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err="1"/>
            <a:t>Farma</a:t>
          </a:r>
          <a:r>
            <a:rPr lang="en-US" sz="2200" kern="1200" dirty="0"/>
            <a:t> </a:t>
          </a:r>
        </a:p>
      </dsp:txBody>
      <dsp:txXfrm>
        <a:off x="1476812" y="2119833"/>
        <a:ext cx="1342243" cy="8053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2A102A-743C-D14A-8695-984A024E6F88}" type="datetimeFigureOut">
              <a:rPr lang="en-US" smtClean="0"/>
              <a:t>5/28/2019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E5E8A9-1C37-F84D-B21C-E177176E6D73}" type="slidenum">
              <a:rPr lang="en-US" smtClean="0"/>
              <a:t>‹#›</a:t>
            </a:fld>
            <a:endParaRPr lang="en-US" dirty="0"/>
          </a:p>
        </p:txBody>
      </p:sp>
    </p:spTree>
    <p:extLst>
      <p:ext uri="{BB962C8B-B14F-4D97-AF65-F5344CB8AC3E}">
        <p14:creationId xmlns:p14="http://schemas.microsoft.com/office/powerpoint/2010/main" val="3571081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F8CF0-7065-4517-9D78-AF11DA07A6F9}" type="datetimeFigureOut">
              <a:rPr lang="en-GB" smtClean="0"/>
              <a:pPr/>
              <a:t>28/05/2019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71735-4656-44B8-9BD2-36E31BAAD49C}" type="slidenum">
              <a:rPr lang="en-GB" smtClean="0"/>
              <a:pPr/>
              <a:t>‹#›</a:t>
            </a:fld>
            <a:endParaRPr lang="en-GB" dirty="0"/>
          </a:p>
        </p:txBody>
      </p:sp>
    </p:spTree>
    <p:extLst>
      <p:ext uri="{BB962C8B-B14F-4D97-AF65-F5344CB8AC3E}">
        <p14:creationId xmlns:p14="http://schemas.microsoft.com/office/powerpoint/2010/main" val="21637659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1</a:t>
            </a:fld>
            <a:endParaRPr lang="en-GB" dirty="0"/>
          </a:p>
        </p:txBody>
      </p:sp>
    </p:spTree>
    <p:extLst>
      <p:ext uri="{BB962C8B-B14F-4D97-AF65-F5344CB8AC3E}">
        <p14:creationId xmlns:p14="http://schemas.microsoft.com/office/powerpoint/2010/main" val="229173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3613">
              <a:defRPr sz="2400">
                <a:solidFill>
                  <a:srgbClr val="FFFFFF"/>
                </a:solidFill>
                <a:latin typeface="Arial" charset="0"/>
                <a:ea typeface="ヒラギノ角ゴ Pro W3" charset="0"/>
                <a:cs typeface="ヒラギノ角ゴ Pro W3" charset="0"/>
              </a:defRPr>
            </a:lvl1pPr>
            <a:lvl2pPr marL="742950" indent="-285750" defTabSz="963613">
              <a:defRPr sz="2400">
                <a:solidFill>
                  <a:srgbClr val="FFFFFF"/>
                </a:solidFill>
                <a:latin typeface="Arial" charset="0"/>
                <a:ea typeface="ヒラギノ角ゴ Pro W3" charset="0"/>
                <a:cs typeface="ヒラギノ角ゴ Pro W3" charset="0"/>
              </a:defRPr>
            </a:lvl2pPr>
            <a:lvl3pPr marL="1143000" indent="-228600" defTabSz="963613">
              <a:defRPr sz="2400">
                <a:solidFill>
                  <a:srgbClr val="FFFFFF"/>
                </a:solidFill>
                <a:latin typeface="Arial" charset="0"/>
                <a:ea typeface="ヒラギノ角ゴ Pro W3" charset="0"/>
                <a:cs typeface="ヒラギノ角ゴ Pro W3" charset="0"/>
              </a:defRPr>
            </a:lvl3pPr>
            <a:lvl4pPr marL="1600200" indent="-228600" defTabSz="963613">
              <a:defRPr sz="2400">
                <a:solidFill>
                  <a:srgbClr val="FFFFFF"/>
                </a:solidFill>
                <a:latin typeface="Arial" charset="0"/>
                <a:ea typeface="ヒラギノ角ゴ Pro W3" charset="0"/>
                <a:cs typeface="ヒラギノ角ゴ Pro W3" charset="0"/>
              </a:defRPr>
            </a:lvl4pPr>
            <a:lvl5pPr marL="2057400" indent="-228600" defTabSz="963613">
              <a:defRPr sz="2400">
                <a:solidFill>
                  <a:srgbClr val="FFFFFF"/>
                </a:solidFill>
                <a:latin typeface="Arial" charset="0"/>
                <a:ea typeface="ヒラギノ角ゴ Pro W3" charset="0"/>
                <a:cs typeface="ヒラギノ角ゴ Pro W3" charset="0"/>
              </a:defRPr>
            </a:lvl5pPr>
            <a:lvl6pPr marL="25146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fld id="{4E4F292C-6E0B-8448-9A17-0B6769FCAEE8}" type="datetime1">
              <a:rPr lang="en-US" sz="1200">
                <a:solidFill>
                  <a:schemeClr val="tx1"/>
                </a:solidFill>
                <a:latin typeface="Times New Roman" charset="0"/>
              </a:rPr>
              <a:pPr/>
              <a:t>5/28/2019</a:t>
            </a:fld>
            <a:endParaRPr lang="en-US" sz="1200">
              <a:solidFill>
                <a:schemeClr val="tx1"/>
              </a:solidFill>
              <a:latin typeface="Times New Roman" charset="0"/>
            </a:endParaRPr>
          </a:p>
        </p:txBody>
      </p:sp>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3613">
              <a:defRPr sz="2400">
                <a:solidFill>
                  <a:srgbClr val="FFFFFF"/>
                </a:solidFill>
                <a:latin typeface="Arial" charset="0"/>
                <a:ea typeface="ヒラギノ角ゴ Pro W3" charset="0"/>
                <a:cs typeface="ヒラギノ角ゴ Pro W3" charset="0"/>
              </a:defRPr>
            </a:lvl1pPr>
            <a:lvl2pPr marL="742950" indent="-285750" defTabSz="963613">
              <a:defRPr sz="2400">
                <a:solidFill>
                  <a:srgbClr val="FFFFFF"/>
                </a:solidFill>
                <a:latin typeface="Arial" charset="0"/>
                <a:ea typeface="ヒラギノ角ゴ Pro W3" charset="0"/>
                <a:cs typeface="ヒラギノ角ゴ Pro W3" charset="0"/>
              </a:defRPr>
            </a:lvl2pPr>
            <a:lvl3pPr marL="1143000" indent="-228600" defTabSz="963613">
              <a:defRPr sz="2400">
                <a:solidFill>
                  <a:srgbClr val="FFFFFF"/>
                </a:solidFill>
                <a:latin typeface="Arial" charset="0"/>
                <a:ea typeface="ヒラギノ角ゴ Pro W3" charset="0"/>
                <a:cs typeface="ヒラギノ角ゴ Pro W3" charset="0"/>
              </a:defRPr>
            </a:lvl3pPr>
            <a:lvl4pPr marL="1600200" indent="-228600" defTabSz="963613">
              <a:defRPr sz="2400">
                <a:solidFill>
                  <a:srgbClr val="FFFFFF"/>
                </a:solidFill>
                <a:latin typeface="Arial" charset="0"/>
                <a:ea typeface="ヒラギノ角ゴ Pro W3" charset="0"/>
                <a:cs typeface="ヒラギノ角ゴ Pro W3" charset="0"/>
              </a:defRPr>
            </a:lvl4pPr>
            <a:lvl5pPr marL="2057400" indent="-228600" defTabSz="963613">
              <a:defRPr sz="2400">
                <a:solidFill>
                  <a:srgbClr val="FFFFFF"/>
                </a:solidFill>
                <a:latin typeface="Arial" charset="0"/>
                <a:ea typeface="ヒラギノ角ゴ Pro W3" charset="0"/>
                <a:cs typeface="ヒラギノ角ゴ Pro W3" charset="0"/>
              </a:defRPr>
            </a:lvl5pPr>
            <a:lvl6pPr marL="25146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fld id="{D9D319D0-010F-5049-98AF-27208031E98E}" type="slidenum">
              <a:rPr lang="en-US" sz="1200">
                <a:solidFill>
                  <a:schemeClr val="tx1"/>
                </a:solidFill>
                <a:latin typeface="Times New Roman" charset="0"/>
              </a:rPr>
              <a:pPr/>
              <a:t>18</a:t>
            </a:fld>
            <a:endParaRPr lang="en-US" sz="1200">
              <a:solidFill>
                <a:schemeClr val="tx1"/>
              </a:solidFill>
              <a:latin typeface="Times New Roman" charset="0"/>
            </a:endParaRPr>
          </a:p>
        </p:txBody>
      </p:sp>
      <p:sp>
        <p:nvSpPr>
          <p:cNvPr id="57347" name="Rectangle 2"/>
          <p:cNvSpPr>
            <a:spLocks noGrp="1" noRot="1" noChangeAspect="1" noChangeArrowheads="1" noTextEdit="1"/>
          </p:cNvSpPr>
          <p:nvPr>
            <p:ph type="sldImg"/>
          </p:nvPr>
        </p:nvSpPr>
        <p:spPr>
          <a:xfrm>
            <a:off x="100013" y="522288"/>
            <a:ext cx="6100762" cy="3432175"/>
          </a:xfrm>
          <a:ln/>
        </p:spPr>
      </p:sp>
      <p:sp>
        <p:nvSpPr>
          <p:cNvPr id="57348" name="Rectangle 3"/>
          <p:cNvSpPr>
            <a:spLocks noGrp="1" noChangeArrowheads="1"/>
          </p:cNvSpPr>
          <p:nvPr>
            <p:ph type="body" idx="1"/>
          </p:nvPr>
        </p:nvSpPr>
        <p:spPr>
          <a:xfrm>
            <a:off x="915081" y="4345782"/>
            <a:ext cx="5027839" cy="41155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Slide 22:</a:t>
            </a:r>
          </a:p>
          <a:p>
            <a:r>
              <a:rPr lang="en-US">
                <a:ea typeface="ＭＳ Ｐゴシック" charset="0"/>
                <a:cs typeface="ＭＳ Ｐゴシック" charset="0"/>
              </a:rPr>
              <a:t>The key drivers for livestock products are: population increase and rising GDP.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3613">
              <a:defRPr sz="2400">
                <a:solidFill>
                  <a:srgbClr val="FFFFFF"/>
                </a:solidFill>
                <a:latin typeface="Arial" charset="0"/>
                <a:ea typeface="ヒラギノ角ゴ Pro W3" charset="0"/>
                <a:cs typeface="ヒラギノ角ゴ Pro W3" charset="0"/>
              </a:defRPr>
            </a:lvl1pPr>
            <a:lvl2pPr marL="742950" indent="-285750" defTabSz="963613">
              <a:defRPr sz="2400">
                <a:solidFill>
                  <a:srgbClr val="FFFFFF"/>
                </a:solidFill>
                <a:latin typeface="Arial" charset="0"/>
                <a:ea typeface="ヒラギノ角ゴ Pro W3" charset="0"/>
                <a:cs typeface="ヒラギノ角ゴ Pro W3" charset="0"/>
              </a:defRPr>
            </a:lvl2pPr>
            <a:lvl3pPr marL="1143000" indent="-228600" defTabSz="963613">
              <a:defRPr sz="2400">
                <a:solidFill>
                  <a:srgbClr val="FFFFFF"/>
                </a:solidFill>
                <a:latin typeface="Arial" charset="0"/>
                <a:ea typeface="ヒラギノ角ゴ Pro W3" charset="0"/>
                <a:cs typeface="ヒラギノ角ゴ Pro W3" charset="0"/>
              </a:defRPr>
            </a:lvl3pPr>
            <a:lvl4pPr marL="1600200" indent="-228600" defTabSz="963613">
              <a:defRPr sz="2400">
                <a:solidFill>
                  <a:srgbClr val="FFFFFF"/>
                </a:solidFill>
                <a:latin typeface="Arial" charset="0"/>
                <a:ea typeface="ヒラギノ角ゴ Pro W3" charset="0"/>
                <a:cs typeface="ヒラギノ角ゴ Pro W3" charset="0"/>
              </a:defRPr>
            </a:lvl4pPr>
            <a:lvl5pPr marL="2057400" indent="-228600" defTabSz="963613">
              <a:defRPr sz="2400">
                <a:solidFill>
                  <a:srgbClr val="FFFFFF"/>
                </a:solidFill>
                <a:latin typeface="Arial" charset="0"/>
                <a:ea typeface="ヒラギノ角ゴ Pro W3" charset="0"/>
                <a:cs typeface="ヒラギノ角ゴ Pro W3" charset="0"/>
              </a:defRPr>
            </a:lvl5pPr>
            <a:lvl6pPr marL="25146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r>
              <a:rPr lang="en-US" sz="1200">
                <a:solidFill>
                  <a:schemeClr val="tx1"/>
                </a:solidFill>
                <a:latin typeface="Verdana" charset="0"/>
                <a:ea typeface="ＭＳ Ｐゴシック" charset="0"/>
                <a:cs typeface="ＭＳ Ｐゴシック" charset="0"/>
              </a:rPr>
              <a:t>Private Sector Forum - Feed</a:t>
            </a:r>
          </a:p>
        </p:txBody>
      </p:sp>
      <p:sp>
        <p:nvSpPr>
          <p:cNvPr id="5939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3613">
              <a:defRPr sz="2400">
                <a:solidFill>
                  <a:srgbClr val="FFFFFF"/>
                </a:solidFill>
                <a:latin typeface="Arial" charset="0"/>
                <a:ea typeface="ヒラギノ角ゴ Pro W3" charset="0"/>
                <a:cs typeface="ヒラギノ角ゴ Pro W3" charset="0"/>
              </a:defRPr>
            </a:lvl1pPr>
            <a:lvl2pPr marL="742950" indent="-285750" defTabSz="963613">
              <a:defRPr sz="2400">
                <a:solidFill>
                  <a:srgbClr val="FFFFFF"/>
                </a:solidFill>
                <a:latin typeface="Arial" charset="0"/>
                <a:ea typeface="ヒラギノ角ゴ Pro W3" charset="0"/>
                <a:cs typeface="ヒラギノ角ゴ Pro W3" charset="0"/>
              </a:defRPr>
            </a:lvl2pPr>
            <a:lvl3pPr marL="1143000" indent="-228600" defTabSz="963613">
              <a:defRPr sz="2400">
                <a:solidFill>
                  <a:srgbClr val="FFFFFF"/>
                </a:solidFill>
                <a:latin typeface="Arial" charset="0"/>
                <a:ea typeface="ヒラギノ角ゴ Pro W3" charset="0"/>
                <a:cs typeface="ヒラギノ角ゴ Pro W3" charset="0"/>
              </a:defRPr>
            </a:lvl3pPr>
            <a:lvl4pPr marL="1600200" indent="-228600" defTabSz="963613">
              <a:defRPr sz="2400">
                <a:solidFill>
                  <a:srgbClr val="FFFFFF"/>
                </a:solidFill>
                <a:latin typeface="Arial" charset="0"/>
                <a:ea typeface="ヒラギノ角ゴ Pro W3" charset="0"/>
                <a:cs typeface="ヒラギノ角ゴ Pro W3" charset="0"/>
              </a:defRPr>
            </a:lvl4pPr>
            <a:lvl5pPr marL="2057400" indent="-228600" defTabSz="963613">
              <a:defRPr sz="2400">
                <a:solidFill>
                  <a:srgbClr val="FFFFFF"/>
                </a:solidFill>
                <a:latin typeface="Arial" charset="0"/>
                <a:ea typeface="ヒラギノ角ゴ Pro W3" charset="0"/>
                <a:cs typeface="ヒラギノ角ゴ Pro W3" charset="0"/>
              </a:defRPr>
            </a:lvl5pPr>
            <a:lvl6pPr marL="25146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r>
              <a:rPr lang="en-US" sz="1200">
                <a:solidFill>
                  <a:schemeClr val="tx1"/>
                </a:solidFill>
                <a:latin typeface="Verdana" charset="0"/>
                <a:ea typeface="ＭＳ Ｐゴシック" charset="0"/>
                <a:cs typeface="ＭＳ Ｐゴシック" charset="0"/>
              </a:rPr>
              <a:t>3/6/08</a:t>
            </a:r>
          </a:p>
        </p:txBody>
      </p:sp>
      <p:sp>
        <p:nvSpPr>
          <p:cNvPr id="5939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3613">
              <a:defRPr sz="2400">
                <a:solidFill>
                  <a:srgbClr val="FFFFFF"/>
                </a:solidFill>
                <a:latin typeface="Arial" charset="0"/>
                <a:ea typeface="ヒラギノ角ゴ Pro W3" charset="0"/>
                <a:cs typeface="ヒラギノ角ゴ Pro W3" charset="0"/>
              </a:defRPr>
            </a:lvl1pPr>
            <a:lvl2pPr marL="742950" indent="-285750" defTabSz="963613">
              <a:defRPr sz="2400">
                <a:solidFill>
                  <a:srgbClr val="FFFFFF"/>
                </a:solidFill>
                <a:latin typeface="Arial" charset="0"/>
                <a:ea typeface="ヒラギノ角ゴ Pro W3" charset="0"/>
                <a:cs typeface="ヒラギノ角ゴ Pro W3" charset="0"/>
              </a:defRPr>
            </a:lvl2pPr>
            <a:lvl3pPr marL="1143000" indent="-228600" defTabSz="963613">
              <a:defRPr sz="2400">
                <a:solidFill>
                  <a:srgbClr val="FFFFFF"/>
                </a:solidFill>
                <a:latin typeface="Arial" charset="0"/>
                <a:ea typeface="ヒラギノ角ゴ Pro W3" charset="0"/>
                <a:cs typeface="ヒラギノ角ゴ Pro W3" charset="0"/>
              </a:defRPr>
            </a:lvl3pPr>
            <a:lvl4pPr marL="1600200" indent="-228600" defTabSz="963613">
              <a:defRPr sz="2400">
                <a:solidFill>
                  <a:srgbClr val="FFFFFF"/>
                </a:solidFill>
                <a:latin typeface="Arial" charset="0"/>
                <a:ea typeface="ヒラギノ角ゴ Pro W3" charset="0"/>
                <a:cs typeface="ヒラギノ角ゴ Pro W3" charset="0"/>
              </a:defRPr>
            </a:lvl4pPr>
            <a:lvl5pPr marL="2057400" indent="-228600" defTabSz="963613">
              <a:defRPr sz="2400">
                <a:solidFill>
                  <a:srgbClr val="FFFFFF"/>
                </a:solidFill>
                <a:latin typeface="Arial" charset="0"/>
                <a:ea typeface="ヒラギノ角ゴ Pro W3" charset="0"/>
                <a:cs typeface="ヒラギノ角ゴ Pro W3" charset="0"/>
              </a:defRPr>
            </a:lvl5pPr>
            <a:lvl6pPr marL="25146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defTabSz="963613"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fld id="{B87D6687-6412-F542-A0FB-F3BC5200A122}" type="slidenum">
              <a:rPr lang="en-US" sz="1200">
                <a:solidFill>
                  <a:schemeClr val="tx1"/>
                </a:solidFill>
                <a:latin typeface="Times New Roman" charset="0"/>
              </a:rPr>
              <a:pPr/>
              <a:t>19</a:t>
            </a:fld>
            <a:endParaRPr lang="en-US" sz="1200">
              <a:solidFill>
                <a:schemeClr val="tx1"/>
              </a:solidFill>
              <a:latin typeface="Times New Roman" charset="0"/>
            </a:endParaRPr>
          </a:p>
        </p:txBody>
      </p:sp>
      <p:sp>
        <p:nvSpPr>
          <p:cNvPr id="59396" name="Rectangle 2"/>
          <p:cNvSpPr>
            <a:spLocks noGrp="1" noRot="1" noChangeAspect="1" noChangeArrowheads="1" noTextEdit="1"/>
          </p:cNvSpPr>
          <p:nvPr>
            <p:ph type="sldImg"/>
          </p:nvPr>
        </p:nvSpPr>
        <p:spPr>
          <a:xfrm>
            <a:off x="382588" y="681038"/>
            <a:ext cx="6108700" cy="3436937"/>
          </a:xfrm>
          <a:ln/>
        </p:spPr>
      </p:sp>
      <p:sp>
        <p:nvSpPr>
          <p:cNvPr id="59397" name="Rectangle 3"/>
          <p:cNvSpPr>
            <a:spLocks noGrp="1" noChangeArrowheads="1"/>
          </p:cNvSpPr>
          <p:nvPr>
            <p:ph type="body" idx="1"/>
          </p:nvPr>
        </p:nvSpPr>
        <p:spPr>
          <a:xfrm>
            <a:off x="1143000" y="4268392"/>
            <a:ext cx="4771571" cy="41374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187" tIns="48094" rIns="96187" bIns="48094"/>
          <a:lstStyle/>
          <a:p>
            <a:pPr eaLnBrk="1" hangingPunct="1">
              <a:spcBef>
                <a:spcPct val="0"/>
              </a:spcBef>
            </a:pPr>
            <a:r>
              <a:rPr lang="en-US" sz="1400" dirty="0">
                <a:latin typeface="Arial" charset="0"/>
                <a:ea typeface="ＭＳ Ｐゴシック" charset="0"/>
                <a:cs typeface="ＭＳ Ｐゴシック" charset="0"/>
              </a:rPr>
              <a:t>World population growth is one of two underlying factors that drive the feed business. In concert with a growing world population, incomes are rising and that is driving up the demand meat which, as you can see by the green line, has been rising rather steadily for the past 40 years. More meat production means more demand for grain.</a:t>
            </a:r>
          </a:p>
          <a:p>
            <a:pPr eaLnBrk="1" hangingPunct="1">
              <a:spcBef>
                <a:spcPct val="0"/>
              </a:spcBef>
            </a:pPr>
            <a:endParaRPr lang="en-US" sz="1400" dirty="0">
              <a:latin typeface="Arial" charset="0"/>
              <a:ea typeface="ＭＳ Ｐゴシック" charset="0"/>
              <a:cs typeface="ＭＳ Ｐゴシック" charset="0"/>
            </a:endParaRPr>
          </a:p>
          <a:p>
            <a:pPr eaLnBrk="1" hangingPunct="1">
              <a:spcBef>
                <a:spcPct val="0"/>
              </a:spcBef>
            </a:pPr>
            <a:r>
              <a:rPr lang="en-US" sz="1400" dirty="0">
                <a:latin typeface="Arial" charset="0"/>
                <a:ea typeface="ＭＳ Ｐゴシック" charset="0"/>
                <a:cs typeface="ＭＳ Ｐゴシック" charset="0"/>
              </a:rPr>
              <a:t>Population growth is the most predictable. From 1986 to 1995, world population grew annually by 1.6%. In the past 10 years, the rate has slowed to 1.3% annually. Nevertheless, the world added 75 million new people last year and today there are  6.5 billion consumers. </a:t>
            </a:r>
          </a:p>
          <a:p>
            <a:pPr eaLnBrk="1" hangingPunct="1">
              <a:spcBef>
                <a:spcPct val="0"/>
              </a:spcBef>
            </a:pPr>
            <a:endParaRPr lang="en-US" sz="1400"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21</a:t>
            </a:fld>
            <a:endParaRPr lang="en-GB"/>
          </a:p>
        </p:txBody>
      </p:sp>
    </p:spTree>
    <p:extLst>
      <p:ext uri="{BB962C8B-B14F-4D97-AF65-F5344CB8AC3E}">
        <p14:creationId xmlns:p14="http://schemas.microsoft.com/office/powerpoint/2010/main" val="195050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 to meet increased demands by consumers given increase in world population to 9 billion by 2050 sustainably and affordably? </a:t>
            </a:r>
          </a:p>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27</a:t>
            </a:fld>
            <a:endParaRPr lang="en-GB"/>
          </a:p>
        </p:txBody>
      </p:sp>
    </p:spTree>
    <p:extLst>
      <p:ext uri="{BB962C8B-B14F-4D97-AF65-F5344CB8AC3E}">
        <p14:creationId xmlns:p14="http://schemas.microsoft.com/office/powerpoint/2010/main" val="241734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solidFill>
              </a:rPr>
              <a:t>IFIF collaborates with the FAO, WTO, WHO, OIE and CODEX, to help set effective international regulatory standards for the whole feed chain. </a:t>
            </a:r>
            <a:endParaRPr lang="pt-BR"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30</a:t>
            </a:fld>
            <a:endParaRPr lang="en-GB" dirty="0"/>
          </a:p>
        </p:txBody>
      </p:sp>
    </p:spTree>
    <p:extLst>
      <p:ext uri="{BB962C8B-B14F-4D97-AF65-F5344CB8AC3E}">
        <p14:creationId xmlns:p14="http://schemas.microsoft.com/office/powerpoint/2010/main" val="109348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D4D"/>
                </a:solidFill>
              </a:rPr>
              <a:t>IFIF </a:t>
            </a:r>
            <a:r>
              <a:rPr lang="en-GB" sz="1200" dirty="0">
                <a:solidFill>
                  <a:srgbClr val="4D4D4D"/>
                </a:solidFill>
              </a:rPr>
              <a:t>aims to harmonise the regulatory framework for the production and commercialization of animal feed globally, ensuring its safety and access to markets, based on the standards and recommendations of Codex and the OIE.</a:t>
            </a:r>
            <a:endParaRPr lang="en-US" sz="1200" dirty="0"/>
          </a:p>
          <a:p>
            <a:pPr>
              <a:lnSpc>
                <a:spcPct val="120000"/>
              </a:lnSpc>
              <a:spcAft>
                <a:spcPts val="600"/>
              </a:spcAft>
            </a:pPr>
            <a:r>
              <a:rPr lang="en-GB" dirty="0"/>
              <a:t>Consumer confidence and trust is foundation -  need for effective international feed standards and food safety</a:t>
            </a:r>
            <a:r>
              <a:rPr lang="en-GB" b="1" dirty="0"/>
              <a:t> </a:t>
            </a:r>
            <a:r>
              <a:rPr lang="en-GB" dirty="0"/>
              <a:t>along the entire chain. </a:t>
            </a:r>
          </a:p>
          <a:p>
            <a:pPr>
              <a:lnSpc>
                <a:spcPct val="120000"/>
              </a:lnSpc>
              <a:spcAft>
                <a:spcPts val="600"/>
              </a:spcAft>
            </a:pPr>
            <a:r>
              <a:rPr lang="en-GB" dirty="0"/>
              <a:t>Consumers and companies benefit from harmonised international standards. </a:t>
            </a:r>
          </a:p>
          <a:p>
            <a:pPr>
              <a:lnSpc>
                <a:spcPct val="120000"/>
              </a:lnSpc>
              <a:spcAft>
                <a:spcPts val="600"/>
              </a:spcAft>
            </a:pPr>
            <a:endParaRPr lang="en-GB" dirty="0"/>
          </a:p>
          <a:p>
            <a:pPr>
              <a:lnSpc>
                <a:spcPct val="120000"/>
              </a:lnSpc>
              <a:spcAft>
                <a:spcPts val="600"/>
              </a:spcAft>
            </a:pPr>
            <a:r>
              <a:rPr lang="en-GB" dirty="0"/>
              <a:t>Shaping of feed standards</a:t>
            </a:r>
          </a:p>
          <a:p>
            <a:pPr>
              <a:lnSpc>
                <a:spcPct val="120000"/>
              </a:lnSpc>
              <a:spcAft>
                <a:spcPts val="600"/>
              </a:spcAft>
            </a:pPr>
            <a:endParaRPr lang="en-GB" dirty="0"/>
          </a:p>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36</a:t>
            </a:fld>
            <a:endParaRPr lang="en-GB" dirty="0"/>
          </a:p>
        </p:txBody>
      </p:sp>
    </p:spTree>
    <p:extLst>
      <p:ext uri="{BB962C8B-B14F-4D97-AF65-F5344CB8AC3E}">
        <p14:creationId xmlns:p14="http://schemas.microsoft.com/office/powerpoint/2010/main" val="265287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Facilitating Dialogue at regional and international level with industry and regulators </a:t>
            </a:r>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37</a:t>
            </a:fld>
            <a:endParaRPr lang="en-GB" dirty="0"/>
          </a:p>
        </p:txBody>
      </p:sp>
    </p:spTree>
    <p:extLst>
      <p:ext uri="{BB962C8B-B14F-4D97-AF65-F5344CB8AC3E}">
        <p14:creationId xmlns:p14="http://schemas.microsoft.com/office/powerpoint/2010/main" val="265287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4</a:t>
            </a:fld>
            <a:endParaRPr lang="en-GB" dirty="0"/>
          </a:p>
        </p:txBody>
      </p:sp>
    </p:spTree>
    <p:extLst>
      <p:ext uri="{BB962C8B-B14F-4D97-AF65-F5344CB8AC3E}">
        <p14:creationId xmlns:p14="http://schemas.microsoft.com/office/powerpoint/2010/main" val="306272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 of all compound feed  is produced by just 4 association member countries</a:t>
            </a:r>
          </a:p>
          <a:p>
            <a:r>
              <a:rPr lang="en-US" dirty="0"/>
              <a:t>Europe, Brazil, USA, and China</a:t>
            </a:r>
          </a:p>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5</a:t>
            </a:fld>
            <a:endParaRPr lang="en-GB"/>
          </a:p>
        </p:txBody>
      </p:sp>
    </p:spTree>
    <p:extLst>
      <p:ext uri="{BB962C8B-B14F-4D97-AF65-F5344CB8AC3E}">
        <p14:creationId xmlns:p14="http://schemas.microsoft.com/office/powerpoint/2010/main" val="376689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7</a:t>
            </a:fld>
            <a:endParaRPr lang="en-GB" dirty="0"/>
          </a:p>
        </p:txBody>
      </p:sp>
    </p:spTree>
    <p:extLst>
      <p:ext uri="{BB962C8B-B14F-4D97-AF65-F5344CB8AC3E}">
        <p14:creationId xmlns:p14="http://schemas.microsoft.com/office/powerpoint/2010/main" val="306272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growth seen in 2017 was strong at 2.57% over last year. The feed industry, valued at $ 430 billion, has seen a 13% growth over the past 5 years, equating to an average of 2.49% per annum. This substantial growth is supported by the higher reported consumption of meat, milk and eggs.</a:t>
            </a:r>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10</a:t>
            </a:fld>
            <a:endParaRPr lang="en-GB" dirty="0"/>
          </a:p>
        </p:txBody>
      </p:sp>
    </p:spTree>
    <p:extLst>
      <p:ext uri="{BB962C8B-B14F-4D97-AF65-F5344CB8AC3E}">
        <p14:creationId xmlns:p14="http://schemas.microsoft.com/office/powerpoint/2010/main" val="254869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China and the US remain the top 2 countries, producing one-third of all animal feed, and that predominant growth came from the pig, broiler and dairy feed sectors as well as the European and Asia-Pacific regions.</a:t>
            </a:r>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12</a:t>
            </a:fld>
            <a:endParaRPr lang="en-GB" dirty="0"/>
          </a:p>
        </p:txBody>
      </p:sp>
    </p:spTree>
    <p:extLst>
      <p:ext uri="{BB962C8B-B14F-4D97-AF65-F5344CB8AC3E}">
        <p14:creationId xmlns:p14="http://schemas.microsoft.com/office/powerpoint/2010/main" val="237100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Poultry feed represents 45% of world feed reflecting cost, health and religious preferences and the integrated nature of this business. </a:t>
            </a:r>
          </a:p>
        </p:txBody>
      </p:sp>
      <p:sp>
        <p:nvSpPr>
          <p:cNvPr id="4" name="Slide Number Placeholder 3"/>
          <p:cNvSpPr>
            <a:spLocks noGrp="1"/>
          </p:cNvSpPr>
          <p:nvPr>
            <p:ph type="sldNum" sz="quarter" idx="10"/>
          </p:nvPr>
        </p:nvSpPr>
        <p:spPr/>
        <p:txBody>
          <a:bodyPr/>
          <a:lstStyle/>
          <a:p>
            <a:fld id="{31471735-4656-44B8-9BD2-36E31BAAD49C}" type="slidenum">
              <a:rPr lang="en-GB" smtClean="0"/>
              <a:pPr/>
              <a:t>13</a:t>
            </a:fld>
            <a:endParaRPr lang="en-GB" dirty="0"/>
          </a:p>
        </p:txBody>
      </p:sp>
    </p:spTree>
    <p:extLst>
      <p:ext uri="{BB962C8B-B14F-4D97-AF65-F5344CB8AC3E}">
        <p14:creationId xmlns:p14="http://schemas.microsoft.com/office/powerpoint/2010/main" val="72145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15</a:t>
            </a:fld>
            <a:endParaRPr lang="en-GB"/>
          </a:p>
        </p:txBody>
      </p:sp>
    </p:spTree>
    <p:extLst>
      <p:ext uri="{BB962C8B-B14F-4D97-AF65-F5344CB8AC3E}">
        <p14:creationId xmlns:p14="http://schemas.microsoft.com/office/powerpoint/2010/main" val="19505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31471735-4656-44B8-9BD2-36E31BAAD49C}" type="slidenum">
              <a:rPr lang="en-GB" smtClean="0"/>
              <a:pPr/>
              <a:t>17</a:t>
            </a:fld>
            <a:endParaRPr lang="en-GB" dirty="0"/>
          </a:p>
        </p:txBody>
      </p:sp>
    </p:spTree>
    <p:extLst>
      <p:ext uri="{BB962C8B-B14F-4D97-AF65-F5344CB8AC3E}">
        <p14:creationId xmlns:p14="http://schemas.microsoft.com/office/powerpoint/2010/main" val="1497188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IFIF_PPT_Coverimg.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595" y="2286"/>
            <a:ext cx="9108809" cy="5138927"/>
          </a:xfrm>
          <a:prstGeom prst="rect">
            <a:avLst/>
          </a:prstGeom>
        </p:spPr>
      </p:pic>
      <p:sp>
        <p:nvSpPr>
          <p:cNvPr id="2" name="Title 1"/>
          <p:cNvSpPr>
            <a:spLocks noGrp="1"/>
          </p:cNvSpPr>
          <p:nvPr>
            <p:ph type="ctrTitle"/>
          </p:nvPr>
        </p:nvSpPr>
        <p:spPr>
          <a:xfrm>
            <a:off x="2749512" y="479406"/>
            <a:ext cx="4794288" cy="1102519"/>
          </a:xfrm>
        </p:spPr>
        <p:txBody>
          <a:bodyPr anchor="b" anchorCtr="0">
            <a:normAutofit/>
          </a:bodyPr>
          <a:lstStyle>
            <a:lvl1pPr algn="l">
              <a:defRPr sz="2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743200" y="1493302"/>
            <a:ext cx="4800600" cy="647700"/>
          </a:xfrm>
        </p:spPr>
        <p:txBody>
          <a:bodyPr>
            <a:normAutofit/>
          </a:bodyPr>
          <a:lstStyle>
            <a:lvl1pPr marL="0" indent="0" algn="l">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E69AE-C824-584F-89F2-FC21FFF28F15}"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0" name="Picture 9" descr="logo_big_outlined.gif"/>
          <p:cNvPicPr>
            <a:picLocks noChangeAspect="1"/>
          </p:cNvPicPr>
          <p:nvPr userDrawn="1"/>
        </p:nvPicPr>
        <p:blipFill>
          <a:blip r:embed="rId3" cstate="print"/>
          <a:stretch>
            <a:fillRect/>
          </a:stretch>
        </p:blipFill>
        <p:spPr>
          <a:xfrm>
            <a:off x="323248" y="-1090"/>
            <a:ext cx="1703575" cy="14235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3600450"/>
            <a:ext cx="67056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1200" y="0"/>
            <a:ext cx="6705600" cy="3562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981200" y="4025503"/>
            <a:ext cx="67056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906F8-8CCB-2A44-8C3A-7519A7CAB833}" type="datetime1">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userDrawn="1"/>
        </p:nvSpPr>
        <p:spPr>
          <a:xfrm>
            <a:off x="-1" y="5017500"/>
            <a:ext cx="1852613"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852612" y="5017500"/>
            <a:ext cx="1796625"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3648076" y="5017500"/>
            <a:ext cx="18252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5472114" y="5017500"/>
            <a:ext cx="18252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7296150" y="5017500"/>
            <a:ext cx="184785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6705600" cy="838200"/>
          </a:xfrm>
        </p:spPr>
        <p:txBody>
          <a:bodyPr lIns="162000" tIns="0" rIns="90000" bIns="0" anchor="b" anchorCtr="0">
            <a:norm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981200" y="1428749"/>
            <a:ext cx="6705600" cy="3165873"/>
          </a:xfrm>
        </p:spPr>
        <p:txBody>
          <a:bodyPr lIns="180000" tIns="54000" rIns="72000" bIns="0">
            <a:normAutofit/>
          </a:bodyPr>
          <a:lstStyle>
            <a:lvl1pPr marL="179388" indent="-179388">
              <a:defRPr sz="1800">
                <a:solidFill>
                  <a:schemeClr val="bg2"/>
                </a:solidFill>
              </a:defRPr>
            </a:lvl1pPr>
            <a:lvl2pPr>
              <a:defRPr sz="1600">
                <a:solidFill>
                  <a:schemeClr val="bg2"/>
                </a:solidFill>
              </a:defRPr>
            </a:lvl2pPr>
            <a:lvl3pPr>
              <a:defRPr sz="1600">
                <a:solidFill>
                  <a:schemeClr val="bg2"/>
                </a:solidFill>
              </a:defRPr>
            </a:lvl3pPr>
            <a:lvl4pPr>
              <a:defRPr sz="1600">
                <a:solidFill>
                  <a:schemeClr val="bg2"/>
                </a:solidFill>
              </a:defRPr>
            </a:lvl4pPr>
            <a:lvl5pP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0BEB3-BFE4-E542-8F71-500D3F631DC8}"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small_outlined.gif"/>
          <p:cNvPicPr>
            <a:picLocks noChangeAspect="1"/>
          </p:cNvPicPr>
          <p:nvPr userDrawn="1"/>
        </p:nvPicPr>
        <p:blipFill>
          <a:blip r:embed="rId2" cstate="print"/>
          <a:stretch>
            <a:fillRect/>
          </a:stretch>
        </p:blipFill>
        <p:spPr>
          <a:xfrm>
            <a:off x="316449" y="4246"/>
            <a:ext cx="1407516" cy="748478"/>
          </a:xfrm>
          <a:prstGeom prst="rect">
            <a:avLst/>
          </a:prstGeom>
        </p:spPr>
      </p:pic>
      <p:sp>
        <p:nvSpPr>
          <p:cNvPr id="9" name="Rectangle 8"/>
          <p:cNvSpPr/>
          <p:nvPr userDrawn="1"/>
        </p:nvSpPr>
        <p:spPr>
          <a:xfrm>
            <a:off x="-1" y="5017500"/>
            <a:ext cx="1852613"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1852612" y="5017500"/>
            <a:ext cx="1796625"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3648076" y="5017500"/>
            <a:ext cx="18252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5472114" y="5017500"/>
            <a:ext cx="18252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96150" y="5017500"/>
            <a:ext cx="184785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Content - Mid Blue">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6705600" cy="838200"/>
          </a:xfrm>
        </p:spPr>
        <p:txBody>
          <a:bodyPr lIns="162000" tIns="0" rIns="90000" bIns="0" anchor="b" anchorCtr="0">
            <a:normAutofit/>
          </a:bodyPr>
          <a:lstStyle>
            <a:lvl1pPr algn="l">
              <a:defRPr sz="2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1981200" y="2266950"/>
            <a:ext cx="6705600" cy="2327672"/>
          </a:xfrm>
        </p:spPr>
        <p:txBody>
          <a:bodyPr lIns="180000" tIns="54000" rIns="72000" bIns="0">
            <a:normAutofit/>
          </a:bodyPr>
          <a:lstStyle>
            <a:lvl1pPr marL="179388" indent="-179388">
              <a:buClr>
                <a:schemeClr val="accent1"/>
              </a:buClr>
              <a:defRPr sz="1800">
                <a:solidFill>
                  <a:schemeClr val="bg2"/>
                </a:solidFill>
              </a:defRPr>
            </a:lvl1pPr>
            <a:lvl2pPr>
              <a:buClr>
                <a:schemeClr val="accent1"/>
              </a:buClr>
              <a:defRPr sz="1600">
                <a:solidFill>
                  <a:schemeClr val="bg2"/>
                </a:solidFill>
              </a:defRPr>
            </a:lvl2pPr>
            <a:lvl3pPr>
              <a:buClr>
                <a:schemeClr val="accent1"/>
              </a:buClr>
              <a:defRPr sz="1600">
                <a:solidFill>
                  <a:schemeClr val="bg2"/>
                </a:solidFill>
              </a:defRPr>
            </a:lvl3pPr>
            <a:lvl4pPr>
              <a:buClr>
                <a:schemeClr val="accent1"/>
              </a:buClr>
              <a:defRPr sz="1600">
                <a:solidFill>
                  <a:schemeClr val="bg2"/>
                </a:solidFill>
              </a:defRPr>
            </a:lvl4pPr>
            <a:lvl5pPr>
              <a:buClr>
                <a:schemeClr val="accent1"/>
              </a:buCl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B1A6A4-36E1-BB48-8CB6-42F04D4943E6}"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small_outlined.gif"/>
          <p:cNvPicPr>
            <a:picLocks noChangeAspect="1"/>
          </p:cNvPicPr>
          <p:nvPr userDrawn="1"/>
        </p:nvPicPr>
        <p:blipFill>
          <a:blip r:embed="rId2" cstate="print"/>
          <a:stretch>
            <a:fillRect/>
          </a:stretch>
        </p:blipFill>
        <p:spPr>
          <a:xfrm>
            <a:off x="316449" y="4246"/>
            <a:ext cx="1407516" cy="748478"/>
          </a:xfrm>
          <a:prstGeom prst="rect">
            <a:avLst/>
          </a:prstGeom>
        </p:spPr>
      </p:pic>
      <p:sp>
        <p:nvSpPr>
          <p:cNvPr id="10" name="Rectangle 9"/>
          <p:cNvSpPr/>
          <p:nvPr userDrawn="1"/>
        </p:nvSpPr>
        <p:spPr>
          <a:xfrm>
            <a:off x="1846458" y="5017500"/>
            <a:ext cx="7297542"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5017500"/>
            <a:ext cx="184663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 Aqua">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6705600" cy="838200"/>
          </a:xfrm>
        </p:spPr>
        <p:txBody>
          <a:bodyPr lIns="162000" tIns="0" rIns="90000" bIns="0" anchor="b" anchorCtr="0">
            <a:normAutofit/>
          </a:bodyPr>
          <a:lstStyle>
            <a:lvl1pPr algn="l">
              <a:defRPr sz="240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1981200" y="2266950"/>
            <a:ext cx="6705600" cy="2327672"/>
          </a:xfrm>
        </p:spPr>
        <p:txBody>
          <a:bodyPr lIns="180000" tIns="54000" rIns="72000" bIns="0">
            <a:normAutofit/>
          </a:bodyPr>
          <a:lstStyle>
            <a:lvl1pPr marL="179388" indent="-179388">
              <a:buClr>
                <a:schemeClr val="accent2"/>
              </a:buClr>
              <a:defRPr sz="1800">
                <a:solidFill>
                  <a:schemeClr val="bg2"/>
                </a:solidFill>
              </a:defRPr>
            </a:lvl1pPr>
            <a:lvl2pPr>
              <a:buClr>
                <a:schemeClr val="accent2"/>
              </a:buClr>
              <a:defRPr sz="1600">
                <a:solidFill>
                  <a:schemeClr val="bg2"/>
                </a:solidFill>
              </a:defRPr>
            </a:lvl2pPr>
            <a:lvl3pPr>
              <a:buClr>
                <a:schemeClr val="accent2"/>
              </a:buClr>
              <a:defRPr sz="1600">
                <a:solidFill>
                  <a:schemeClr val="bg2"/>
                </a:solidFill>
              </a:defRPr>
            </a:lvl3pPr>
            <a:lvl4pPr>
              <a:buClr>
                <a:schemeClr val="accent2"/>
              </a:buClr>
              <a:defRPr sz="1600">
                <a:solidFill>
                  <a:schemeClr val="bg2"/>
                </a:solidFill>
              </a:defRPr>
            </a:lvl4pPr>
            <a:lvl5pPr>
              <a:buClr>
                <a:schemeClr val="accent2"/>
              </a:buCl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3B508-D3FB-6640-89BF-4E36C34795B0}"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small_outlined.gif"/>
          <p:cNvPicPr>
            <a:picLocks noChangeAspect="1"/>
          </p:cNvPicPr>
          <p:nvPr userDrawn="1"/>
        </p:nvPicPr>
        <p:blipFill>
          <a:blip r:embed="rId2" cstate="print"/>
          <a:stretch>
            <a:fillRect/>
          </a:stretch>
        </p:blipFill>
        <p:spPr>
          <a:xfrm>
            <a:off x="316449" y="4246"/>
            <a:ext cx="1407516" cy="748478"/>
          </a:xfrm>
          <a:prstGeom prst="rect">
            <a:avLst/>
          </a:prstGeom>
        </p:spPr>
      </p:pic>
      <p:sp>
        <p:nvSpPr>
          <p:cNvPr id="10" name="Rectangle 9"/>
          <p:cNvSpPr/>
          <p:nvPr userDrawn="1"/>
        </p:nvSpPr>
        <p:spPr>
          <a:xfrm>
            <a:off x="1846458" y="5017500"/>
            <a:ext cx="7297542"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5017500"/>
            <a:ext cx="184663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 Content - Green">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6705600" cy="838200"/>
          </a:xfrm>
        </p:spPr>
        <p:txBody>
          <a:bodyPr lIns="162000" tIns="0" rIns="90000" bIns="0" anchor="b" anchorCtr="0">
            <a:normAutofit/>
          </a:bodyPr>
          <a:lstStyle>
            <a:lvl1pPr algn="l">
              <a:defRPr sz="2400">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1981200" y="2266950"/>
            <a:ext cx="6705600" cy="2327672"/>
          </a:xfrm>
        </p:spPr>
        <p:txBody>
          <a:bodyPr lIns="180000" tIns="54000" rIns="72000" bIns="0">
            <a:normAutofit/>
          </a:bodyPr>
          <a:lstStyle>
            <a:lvl1pPr marL="179388" indent="-179388">
              <a:buClr>
                <a:schemeClr val="accent3"/>
              </a:buClr>
              <a:defRPr sz="1800">
                <a:solidFill>
                  <a:schemeClr val="bg2"/>
                </a:solidFill>
              </a:defRPr>
            </a:lvl1pPr>
            <a:lvl2pPr>
              <a:buClr>
                <a:schemeClr val="accent3"/>
              </a:buClr>
              <a:defRPr sz="1600">
                <a:solidFill>
                  <a:schemeClr val="bg2"/>
                </a:solidFill>
              </a:defRPr>
            </a:lvl2pPr>
            <a:lvl3pPr>
              <a:buClr>
                <a:schemeClr val="accent3"/>
              </a:buClr>
              <a:defRPr sz="1600">
                <a:solidFill>
                  <a:schemeClr val="bg2"/>
                </a:solidFill>
              </a:defRPr>
            </a:lvl3pPr>
            <a:lvl4pPr>
              <a:buClr>
                <a:schemeClr val="accent3"/>
              </a:buClr>
              <a:defRPr sz="1600">
                <a:solidFill>
                  <a:schemeClr val="bg2"/>
                </a:solidFill>
              </a:defRPr>
            </a:lvl4pPr>
            <a:lvl5pPr>
              <a:buClr>
                <a:schemeClr val="accent3"/>
              </a:buCl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6A22E-254A-7640-8145-EA0350F113F8}"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small_outlined.gif"/>
          <p:cNvPicPr>
            <a:picLocks noChangeAspect="1"/>
          </p:cNvPicPr>
          <p:nvPr userDrawn="1"/>
        </p:nvPicPr>
        <p:blipFill>
          <a:blip r:embed="rId2" cstate="print"/>
          <a:stretch>
            <a:fillRect/>
          </a:stretch>
        </p:blipFill>
        <p:spPr>
          <a:xfrm>
            <a:off x="316449" y="4246"/>
            <a:ext cx="1407516" cy="748478"/>
          </a:xfrm>
          <a:prstGeom prst="rect">
            <a:avLst/>
          </a:prstGeom>
        </p:spPr>
      </p:pic>
      <p:sp>
        <p:nvSpPr>
          <p:cNvPr id="10" name="Rectangle 9"/>
          <p:cNvSpPr/>
          <p:nvPr userDrawn="1"/>
        </p:nvSpPr>
        <p:spPr>
          <a:xfrm>
            <a:off x="1846458" y="5017500"/>
            <a:ext cx="7297542"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5017500"/>
            <a:ext cx="184663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 Content - Orange">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6705600" cy="838200"/>
          </a:xfrm>
        </p:spPr>
        <p:txBody>
          <a:bodyPr lIns="162000" tIns="0" rIns="90000" bIns="0" anchor="b" anchorCtr="0">
            <a:normAutofit/>
          </a:bodyPr>
          <a:lstStyle>
            <a:lvl1pPr algn="l">
              <a:defRPr sz="2400">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a:xfrm>
            <a:off x="1981200" y="2266950"/>
            <a:ext cx="6705600" cy="2327672"/>
          </a:xfrm>
        </p:spPr>
        <p:txBody>
          <a:bodyPr lIns="180000" tIns="54000" rIns="72000" bIns="0">
            <a:normAutofit/>
          </a:bodyPr>
          <a:lstStyle>
            <a:lvl1pPr marL="179388" indent="-179388">
              <a:buClr>
                <a:schemeClr val="accent6"/>
              </a:buClr>
              <a:defRPr sz="1800">
                <a:solidFill>
                  <a:schemeClr val="bg2"/>
                </a:solidFill>
              </a:defRPr>
            </a:lvl1pPr>
            <a:lvl2pPr>
              <a:buClr>
                <a:schemeClr val="accent6"/>
              </a:buClr>
              <a:defRPr sz="1600">
                <a:solidFill>
                  <a:schemeClr val="bg2"/>
                </a:solidFill>
              </a:defRPr>
            </a:lvl2pPr>
            <a:lvl3pPr>
              <a:buClr>
                <a:schemeClr val="accent6"/>
              </a:buClr>
              <a:defRPr sz="1600">
                <a:solidFill>
                  <a:schemeClr val="bg2"/>
                </a:solidFill>
              </a:defRPr>
            </a:lvl3pPr>
            <a:lvl4pPr>
              <a:buClr>
                <a:schemeClr val="accent6"/>
              </a:buClr>
              <a:defRPr sz="1600">
                <a:solidFill>
                  <a:schemeClr val="bg2"/>
                </a:solidFill>
              </a:defRPr>
            </a:lvl4pPr>
            <a:lvl5pPr>
              <a:buClr>
                <a:schemeClr val="accent6"/>
              </a:buCl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6347B-582C-C948-8E81-54A91443FA23}" type="datetime1">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small_outlined.gif"/>
          <p:cNvPicPr>
            <a:picLocks noChangeAspect="1"/>
          </p:cNvPicPr>
          <p:nvPr userDrawn="1"/>
        </p:nvPicPr>
        <p:blipFill>
          <a:blip r:embed="rId2" cstate="print"/>
          <a:stretch>
            <a:fillRect/>
          </a:stretch>
        </p:blipFill>
        <p:spPr>
          <a:xfrm>
            <a:off x="316449" y="4246"/>
            <a:ext cx="1407516" cy="748478"/>
          </a:xfrm>
          <a:prstGeom prst="rect">
            <a:avLst/>
          </a:prstGeom>
        </p:spPr>
      </p:pic>
      <p:sp>
        <p:nvSpPr>
          <p:cNvPr id="10" name="Rectangle 9"/>
          <p:cNvSpPr/>
          <p:nvPr userDrawn="1"/>
        </p:nvSpPr>
        <p:spPr>
          <a:xfrm>
            <a:off x="1846458" y="5017500"/>
            <a:ext cx="7297542"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5017500"/>
            <a:ext cx="184663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428749"/>
            <a:ext cx="3200400" cy="3165873"/>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400" y="1428749"/>
            <a:ext cx="3200400" cy="3165873"/>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04CBB-1D6C-4B46-9DD0-B40D04746A25}" type="datetime1">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3" name="Rectangle 12"/>
          <p:cNvSpPr/>
          <p:nvPr userDrawn="1"/>
        </p:nvSpPr>
        <p:spPr>
          <a:xfrm>
            <a:off x="-1" y="5017500"/>
            <a:ext cx="1852613"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1852612" y="5017500"/>
            <a:ext cx="1796625"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3648076" y="5017500"/>
            <a:ext cx="18252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5472114" y="5017500"/>
            <a:ext cx="18252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userDrawn="1"/>
        </p:nvSpPr>
        <p:spPr>
          <a:xfrm>
            <a:off x="7296150" y="5017500"/>
            <a:ext cx="184785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3F86AB-B193-3646-A2DA-A07CB5387C85}" type="datetime1">
              <a:rPr lang="en-US" smtClean="0"/>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Rectangle 10"/>
          <p:cNvSpPr/>
          <p:nvPr userDrawn="1"/>
        </p:nvSpPr>
        <p:spPr>
          <a:xfrm>
            <a:off x="-1" y="5017500"/>
            <a:ext cx="1852613"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852612" y="5017500"/>
            <a:ext cx="1796625"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3648076" y="5017500"/>
            <a:ext cx="18252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472114" y="5017500"/>
            <a:ext cx="18252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296150" y="5017500"/>
            <a:ext cx="184785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ADECC-4094-C44B-96C6-2CA171718F3C}" type="datetime1">
              <a:rPr lang="en-US" smtClean="0"/>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userDrawn="1"/>
        </p:nvSpPr>
        <p:spPr>
          <a:xfrm>
            <a:off x="-1" y="5017500"/>
            <a:ext cx="1852613" cy="12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852612" y="5017500"/>
            <a:ext cx="1796625"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3648076" y="5017500"/>
            <a:ext cx="18252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5472114" y="5017500"/>
            <a:ext cx="18252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7296150" y="5017500"/>
            <a:ext cx="1847850" cy="12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266700"/>
            <a:ext cx="6705600" cy="857250"/>
          </a:xfrm>
          <a:prstGeom prst="rect">
            <a:avLst/>
          </a:prstGeom>
        </p:spPr>
        <p:txBody>
          <a:bodyPr vert="horz" lIns="162000" tIns="0" rIns="9144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428749"/>
            <a:ext cx="6705600" cy="3165873"/>
          </a:xfrm>
          <a:prstGeom prst="rect">
            <a:avLst/>
          </a:prstGeom>
        </p:spPr>
        <p:txBody>
          <a:bodyPr vert="horz" lIns="180000" tIns="54000" rIns="720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EEDE4F-3CF8-D042-9403-360B939E255B}" type="datetime1">
              <a:rPr lang="en-US" smtClean="0"/>
              <a:t>5/28/2019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6" descr="logo_small_outlined.gif"/>
          <p:cNvPicPr>
            <a:picLocks noChangeAspect="1"/>
          </p:cNvPicPr>
          <p:nvPr/>
        </p:nvPicPr>
        <p:blipFill>
          <a:blip r:embed="rId12" cstate="print"/>
          <a:stretch>
            <a:fillRect/>
          </a:stretch>
        </p:blipFill>
        <p:spPr>
          <a:xfrm>
            <a:off x="316449" y="4246"/>
            <a:ext cx="1407516" cy="748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60" r:id="rId6"/>
    <p:sldLayoutId id="2147483652" r:id="rId7"/>
    <p:sldLayoutId id="2147483654" r:id="rId8"/>
    <p:sldLayoutId id="2147483655" r:id="rId9"/>
    <p:sldLayoutId id="2147483657" r:id="rId10"/>
  </p:sldLayoutIdLst>
  <p:hf hdr="0" ftr="0" dt="0"/>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gif"/><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gif"/><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alexandra.athayde@ifif.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479407"/>
            <a:ext cx="6096000" cy="873144"/>
          </a:xfrm>
        </p:spPr>
        <p:txBody>
          <a:bodyPr>
            <a:normAutofit/>
          </a:bodyPr>
          <a:lstStyle/>
          <a:p>
            <a:r>
              <a:rPr lang="en-GB" dirty="0"/>
              <a:t>The Global Feed Industry : </a:t>
            </a:r>
            <a:br>
              <a:rPr lang="en-GB" dirty="0"/>
            </a:br>
            <a:r>
              <a:rPr lang="en-GB" i="1" dirty="0"/>
              <a:t>Working together for the Future</a:t>
            </a:r>
          </a:p>
        </p:txBody>
      </p:sp>
      <p:sp>
        <p:nvSpPr>
          <p:cNvPr id="3" name="Subtitle 2"/>
          <p:cNvSpPr>
            <a:spLocks noGrp="1"/>
          </p:cNvSpPr>
          <p:nvPr>
            <p:ph type="subTitle" idx="1"/>
          </p:nvPr>
        </p:nvSpPr>
        <p:spPr>
          <a:xfrm>
            <a:off x="2743200" y="1428750"/>
            <a:ext cx="6172200" cy="712252"/>
          </a:xfrm>
        </p:spPr>
        <p:txBody>
          <a:bodyPr>
            <a:normAutofit fontScale="92500" lnSpcReduction="20000"/>
          </a:bodyPr>
          <a:lstStyle/>
          <a:p>
            <a:r>
              <a:rPr lang="en-GB" sz="1600" dirty="0"/>
              <a:t>Daniel </a:t>
            </a:r>
            <a:r>
              <a:rPr lang="en-GB" sz="1600" dirty="0" err="1"/>
              <a:t>Bercovici</a:t>
            </a:r>
            <a:r>
              <a:rPr lang="en-GB" sz="1600" dirty="0"/>
              <a:t>, IFIF Chairman</a:t>
            </a:r>
          </a:p>
          <a:p>
            <a:r>
              <a:rPr lang="en-GB" sz="1600" dirty="0"/>
              <a:t>The Summit</a:t>
            </a:r>
          </a:p>
          <a:p>
            <a:r>
              <a:rPr lang="en-GB" sz="1600" dirty="0"/>
              <a:t>28-29 May 2019 | Moscow, Russia</a:t>
            </a:r>
          </a:p>
        </p:txBody>
      </p:sp>
    </p:spTree>
    <p:extLst>
      <p:ext uri="{BB962C8B-B14F-4D97-AF65-F5344CB8AC3E}">
        <p14:creationId xmlns:p14="http://schemas.microsoft.com/office/powerpoint/2010/main" val="34858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9000" y="4781550"/>
            <a:ext cx="1337226" cy="230832"/>
          </a:xfrm>
          <a:prstGeom prst="rect">
            <a:avLst/>
          </a:prstGeom>
        </p:spPr>
        <p:txBody>
          <a:bodyPr wrap="none">
            <a:spAutoFit/>
          </a:bodyPr>
          <a:lstStyle/>
          <a:p>
            <a:r>
              <a:rPr lang="en-US" sz="900" i="1" dirty="0"/>
              <a:t>Source: IFIF / FEFAC </a:t>
            </a:r>
          </a:p>
        </p:txBody>
      </p:sp>
      <p:sp>
        <p:nvSpPr>
          <p:cNvPr id="11" name="Title 1"/>
          <p:cNvSpPr>
            <a:spLocks noGrp="1"/>
          </p:cNvSpPr>
          <p:nvPr>
            <p:ph type="title"/>
          </p:nvPr>
        </p:nvSpPr>
        <p:spPr>
          <a:xfrm>
            <a:off x="1938440" y="57150"/>
            <a:ext cx="6705600" cy="838200"/>
          </a:xfrm>
        </p:spPr>
        <p:txBody>
          <a:bodyPr vert="horz" lIns="162000" tIns="0" rIns="91440" bIns="0" rtlCol="0" anchor="ctr" anchorCtr="0">
            <a:normAutofit/>
          </a:bodyPr>
          <a:lstStyle/>
          <a:p>
            <a:r>
              <a:rPr lang="en-GB" dirty="0"/>
              <a:t>Global Animal Feed Production over </a:t>
            </a:r>
            <a:r>
              <a:rPr lang="en-GB" b="1" dirty="0"/>
              <a:t>1 billion tonnes </a:t>
            </a:r>
            <a:r>
              <a:rPr lang="en-GB" dirty="0"/>
              <a:t>worth over </a:t>
            </a:r>
            <a:r>
              <a:rPr lang="en-GB" b="1" dirty="0"/>
              <a:t>$ 400 billion</a:t>
            </a:r>
            <a:endParaRPr lang="en-US" dirty="0"/>
          </a:p>
        </p:txBody>
      </p:sp>
      <p:pic>
        <p:nvPicPr>
          <p:cNvPr id="3" name="Picture 2">
            <a:extLst>
              <a:ext uri="{FF2B5EF4-FFF2-40B4-BE49-F238E27FC236}">
                <a16:creationId xmlns:a16="http://schemas.microsoft.com/office/drawing/2014/main" id="{6FF7058B-B60E-B94C-AF53-FFDAF720201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32" b="14074"/>
          <a:stretch/>
        </p:blipFill>
        <p:spPr>
          <a:xfrm>
            <a:off x="2057400" y="982578"/>
            <a:ext cx="6425510" cy="3798971"/>
          </a:xfrm>
          <a:prstGeom prst="rect">
            <a:avLst/>
          </a:prstGeom>
        </p:spPr>
      </p:pic>
    </p:spTree>
    <p:extLst>
      <p:ext uri="{BB962C8B-B14F-4D97-AF65-F5344CB8AC3E}">
        <p14:creationId xmlns:p14="http://schemas.microsoft.com/office/powerpoint/2010/main" val="45656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86405" y="4779318"/>
            <a:ext cx="3504153" cy="230832"/>
          </a:xfrm>
          <a:prstGeom prst="rect">
            <a:avLst/>
          </a:prstGeom>
        </p:spPr>
        <p:txBody>
          <a:bodyPr wrap="none">
            <a:spAutoFit/>
          </a:bodyPr>
          <a:lstStyle/>
          <a:p>
            <a:r>
              <a:rPr lang="en-US" sz="900" i="1" dirty="0"/>
              <a:t>Source: 2017  IFIF estimates / National &amp; Regional Associations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6" name="Picture 5">
            <a:extLst>
              <a:ext uri="{FF2B5EF4-FFF2-40B4-BE49-F238E27FC236}">
                <a16:creationId xmlns:a16="http://schemas.microsoft.com/office/drawing/2014/main" id="{2EB18236-8439-3347-B329-3581B7530D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027" b="12963"/>
          <a:stretch/>
        </p:blipFill>
        <p:spPr>
          <a:xfrm>
            <a:off x="2057400" y="133349"/>
            <a:ext cx="6019800" cy="4708849"/>
          </a:xfrm>
          <a:prstGeom prst="rect">
            <a:avLst/>
          </a:prstGeom>
        </p:spPr>
      </p:pic>
    </p:spTree>
    <p:extLst>
      <p:ext uri="{BB962C8B-B14F-4D97-AF65-F5344CB8AC3E}">
        <p14:creationId xmlns:p14="http://schemas.microsoft.com/office/powerpoint/2010/main" val="90821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0" y="200025"/>
            <a:ext cx="7150100" cy="857250"/>
          </a:xfrm>
        </p:spPr>
        <p:txBody>
          <a:bodyPr vert="horz" lIns="162000" tIns="0" rIns="91440" bIns="0" rtlCol="0" anchor="ctr" anchorCtr="0">
            <a:normAutofit/>
          </a:bodyPr>
          <a:lstStyle/>
          <a:p>
            <a:r>
              <a:rPr lang="en-GB" sz="2800" dirty="0"/>
              <a:t>4 countries produce 60% of compound feed </a:t>
            </a:r>
            <a:endParaRPr lang="en-GB" sz="2800" b="1" dirty="0"/>
          </a:p>
        </p:txBody>
      </p:sp>
      <p:sp>
        <p:nvSpPr>
          <p:cNvPr id="10" name="Rectangle 9"/>
          <p:cNvSpPr/>
          <p:nvPr/>
        </p:nvSpPr>
        <p:spPr>
          <a:xfrm>
            <a:off x="5486405" y="4779318"/>
            <a:ext cx="3504153" cy="230832"/>
          </a:xfrm>
          <a:prstGeom prst="rect">
            <a:avLst/>
          </a:prstGeom>
        </p:spPr>
        <p:txBody>
          <a:bodyPr wrap="none">
            <a:spAutoFit/>
          </a:bodyPr>
          <a:lstStyle/>
          <a:p>
            <a:r>
              <a:rPr lang="en-US" sz="900" i="1" dirty="0"/>
              <a:t>Source: 2017  IFIF estimates / National &amp; Regional Associations </a:t>
            </a:r>
          </a:p>
        </p:txBody>
      </p:sp>
      <p:pic>
        <p:nvPicPr>
          <p:cNvPr id="8" name="Picture 7"/>
          <p:cNvPicPr/>
          <p:nvPr/>
        </p:nvPicPr>
        <p:blipFill rotWithShape="1">
          <a:blip r:embed="rId3" cstate="print">
            <a:extLst>
              <a:ext uri="{28A0092B-C50C-407E-A947-70E740481C1C}">
                <a14:useLocalDpi xmlns:a14="http://schemas.microsoft.com/office/drawing/2010/main"/>
              </a:ext>
            </a:extLst>
          </a:blip>
          <a:srcRect t="10678"/>
          <a:stretch/>
        </p:blipFill>
        <p:spPr bwMode="auto">
          <a:xfrm>
            <a:off x="1981200" y="1035378"/>
            <a:ext cx="5885249" cy="3657600"/>
          </a:xfrm>
          <a:prstGeom prst="rect">
            <a:avLst/>
          </a:prstGeom>
          <a:noFill/>
          <a:ln>
            <a:noFill/>
          </a:ln>
        </p:spPr>
      </p:pic>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35260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0" y="200025"/>
            <a:ext cx="6705600" cy="857250"/>
          </a:xfrm>
        </p:spPr>
        <p:txBody>
          <a:bodyPr vert="horz" lIns="162000" tIns="0" rIns="91440" bIns="0" rtlCol="0" anchor="ctr" anchorCtr="0">
            <a:normAutofit/>
          </a:bodyPr>
          <a:lstStyle/>
          <a:p>
            <a:r>
              <a:rPr lang="en-GB" sz="2800" dirty="0"/>
              <a:t>Almost half of compound feed goes to poultry</a:t>
            </a:r>
            <a:endParaRPr lang="en-GB" sz="2800" b="1" dirty="0"/>
          </a:p>
        </p:txBody>
      </p:sp>
      <p:sp>
        <p:nvSpPr>
          <p:cNvPr id="10" name="Rectangle 9"/>
          <p:cNvSpPr/>
          <p:nvPr/>
        </p:nvSpPr>
        <p:spPr>
          <a:xfrm>
            <a:off x="5486405" y="4779318"/>
            <a:ext cx="3504153" cy="230832"/>
          </a:xfrm>
          <a:prstGeom prst="rect">
            <a:avLst/>
          </a:prstGeom>
        </p:spPr>
        <p:txBody>
          <a:bodyPr wrap="none">
            <a:spAutoFit/>
          </a:bodyPr>
          <a:lstStyle/>
          <a:p>
            <a:r>
              <a:rPr lang="en-US" sz="900" i="1" dirty="0"/>
              <a:t>Source: 2017  IFIF estimates / National &amp; Regional Associations </a:t>
            </a:r>
          </a:p>
        </p:txBody>
      </p:sp>
      <p:pic>
        <p:nvPicPr>
          <p:cNvPr id="3" name="Picture 2"/>
          <p:cNvPicPr>
            <a:picLocks noChangeAspect="1"/>
          </p:cNvPicPr>
          <p:nvPr/>
        </p:nvPicPr>
        <p:blipFill>
          <a:blip r:embed="rId3"/>
          <a:stretch>
            <a:fillRect/>
          </a:stretch>
        </p:blipFill>
        <p:spPr>
          <a:xfrm>
            <a:off x="1921931" y="1191686"/>
            <a:ext cx="5854700" cy="367279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45762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8598-A707-CC42-9619-25B8E5972E2C}"/>
              </a:ext>
            </a:extLst>
          </p:cNvPr>
          <p:cNvSpPr>
            <a:spLocks noGrp="1"/>
          </p:cNvSpPr>
          <p:nvPr>
            <p:ph type="title"/>
          </p:nvPr>
        </p:nvSpPr>
        <p:spPr/>
        <p:txBody>
          <a:bodyPr/>
          <a:lstStyle/>
          <a:p>
            <a:r>
              <a:rPr lang="en-US" dirty="0"/>
              <a:t>Russia’s feed production – a global player</a:t>
            </a:r>
          </a:p>
        </p:txBody>
      </p:sp>
      <p:sp>
        <p:nvSpPr>
          <p:cNvPr id="3" name="Content Placeholder 2">
            <a:extLst>
              <a:ext uri="{FF2B5EF4-FFF2-40B4-BE49-F238E27FC236}">
                <a16:creationId xmlns:a16="http://schemas.microsoft.com/office/drawing/2014/main" id="{110EF36D-F237-3A4F-A063-3A1BE59E9AF5}"/>
              </a:ext>
            </a:extLst>
          </p:cNvPr>
          <p:cNvSpPr>
            <a:spLocks noGrp="1"/>
          </p:cNvSpPr>
          <p:nvPr>
            <p:ph sz="half" idx="1"/>
          </p:nvPr>
        </p:nvSpPr>
        <p:spPr>
          <a:xfrm>
            <a:off x="1981200" y="1428749"/>
            <a:ext cx="6477000" cy="3165873"/>
          </a:xfrm>
        </p:spPr>
        <p:txBody>
          <a:bodyPr>
            <a:normAutofit/>
          </a:bodyPr>
          <a:lstStyle/>
          <a:p>
            <a:r>
              <a:rPr lang="en-GB" dirty="0"/>
              <a:t>In 2017, </a:t>
            </a:r>
            <a:r>
              <a:rPr lang="en-GB" b="1" dirty="0"/>
              <a:t>over 500 feed mills </a:t>
            </a:r>
            <a:r>
              <a:rPr lang="en-GB" dirty="0"/>
              <a:t>produced around </a:t>
            </a:r>
            <a:r>
              <a:rPr lang="en-GB" b="1" dirty="0"/>
              <a:t>37 million metric tons </a:t>
            </a:r>
            <a:r>
              <a:rPr lang="en-GB" dirty="0"/>
              <a:t>of animal feed.</a:t>
            </a:r>
          </a:p>
          <a:p>
            <a:endParaRPr lang="en-GB" dirty="0"/>
          </a:p>
          <a:p>
            <a:r>
              <a:rPr lang="en-GB" dirty="0"/>
              <a:t>Russia is one of the top feed producers </a:t>
            </a:r>
            <a:r>
              <a:rPr lang="en-GB"/>
              <a:t>in the world</a:t>
            </a:r>
            <a:r>
              <a:rPr lang="en-GB" dirty="0"/>
              <a:t>, having passed India, Mexico and Spain in production, despite the respective feed production increases of each of these countries in 2017.</a:t>
            </a:r>
          </a:p>
          <a:p>
            <a:pPr marL="0" indent="0">
              <a:buNone/>
            </a:pPr>
            <a:endParaRPr lang="en-GB" dirty="0"/>
          </a:p>
          <a:p>
            <a:r>
              <a:rPr lang="en-GB" dirty="0"/>
              <a:t>Russia’s feed production is increasingly becoming self-sufficient and less reliant on imported meat, milk and eggs. </a:t>
            </a:r>
          </a:p>
          <a:p>
            <a:endParaRPr lang="en-GB" dirty="0"/>
          </a:p>
          <a:p>
            <a:endParaRPr lang="en-GB" dirty="0"/>
          </a:p>
        </p:txBody>
      </p:sp>
      <p:sp>
        <p:nvSpPr>
          <p:cNvPr id="5" name="Slide Number Placeholder 4">
            <a:extLst>
              <a:ext uri="{FF2B5EF4-FFF2-40B4-BE49-F238E27FC236}">
                <a16:creationId xmlns:a16="http://schemas.microsoft.com/office/drawing/2014/main" id="{AF087067-B986-A14F-8E23-20EDC9EFC51B}"/>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58537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lum bright="-1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050319" y="335812"/>
            <a:ext cx="7093681" cy="857250"/>
          </a:xfrm>
        </p:spPr>
        <p:txBody>
          <a:bodyPr anchor="ctr" anchorCtr="0">
            <a:normAutofit/>
          </a:bodyPr>
          <a:lstStyle/>
          <a:p>
            <a:r>
              <a:rPr lang="en-GB" sz="2800" b="1" dirty="0">
                <a:solidFill>
                  <a:srgbClr val="FFFEFB"/>
                </a:solidFill>
                <a:effectLst>
                  <a:outerShdw blurRad="50800" dist="38100" dir="5400000" algn="t" rotWithShape="0">
                    <a:prstClr val="black">
                      <a:alpha val="40000"/>
                    </a:prstClr>
                  </a:outerShdw>
                </a:effectLst>
              </a:rPr>
              <a:t>World Protein Production 2017-2018</a:t>
            </a:r>
            <a:br>
              <a:rPr lang="en-GB" sz="2800" b="1" dirty="0">
                <a:solidFill>
                  <a:srgbClr val="FFFEFB"/>
                </a:solidFill>
                <a:effectLst>
                  <a:outerShdw blurRad="50800" dist="38100" dir="5400000" algn="t" rotWithShape="0">
                    <a:prstClr val="black">
                      <a:alpha val="40000"/>
                    </a:prstClr>
                  </a:outerShdw>
                </a:effectLst>
              </a:rPr>
            </a:br>
            <a:r>
              <a:rPr lang="en-US" sz="1800" i="1" dirty="0">
                <a:solidFill>
                  <a:srgbClr val="FFFEFB"/>
                </a:solidFill>
              </a:rPr>
              <a:t>Million metric tons</a:t>
            </a:r>
            <a:endParaRPr lang="en-GB" sz="1050" i="1" dirty="0">
              <a:solidFill>
                <a:srgbClr val="FFFEFB"/>
              </a:solidFill>
              <a:effectLst>
                <a:outerShdw blurRad="50800" dist="38100" dir="5400000" algn="t" rotWithShape="0">
                  <a:prstClr val="black">
                    <a:alpha val="40000"/>
                  </a:prstClr>
                </a:outerShdw>
              </a:effectLst>
            </a:endParaRPr>
          </a:p>
        </p:txBody>
      </p:sp>
      <p:sp>
        <p:nvSpPr>
          <p:cNvPr id="6" name="Rectangle 5"/>
          <p:cNvSpPr/>
          <p:nvPr/>
        </p:nvSpPr>
        <p:spPr>
          <a:xfrm>
            <a:off x="69954" y="4814127"/>
            <a:ext cx="5118709" cy="261610"/>
          </a:xfrm>
          <a:prstGeom prst="rect">
            <a:avLst/>
          </a:prstGeom>
        </p:spPr>
        <p:txBody>
          <a:bodyPr wrap="none">
            <a:spAutoFit/>
          </a:bodyPr>
          <a:lstStyle/>
          <a:p>
            <a:r>
              <a:rPr lang="en-US" sz="1100" i="1" dirty="0">
                <a:solidFill>
                  <a:srgbClr val="FFFEFB"/>
                </a:solidFill>
              </a:rPr>
              <a:t> Source: FAO Global Food Outlook </a:t>
            </a:r>
            <a:r>
              <a:rPr lang="en-US" sz="1100" b="1" i="1" dirty="0">
                <a:solidFill>
                  <a:srgbClr val="FFFEFB"/>
                </a:solidFill>
              </a:rPr>
              <a:t>November 2018 /  * 2018 FAO forecast</a:t>
            </a:r>
          </a:p>
        </p:txBody>
      </p:sp>
      <p:pic>
        <p:nvPicPr>
          <p:cNvPr id="10" name="Picture 9" descr="logo_big_outlined.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089"/>
            <a:ext cx="1346360" cy="1125040"/>
          </a:xfrm>
          <a:prstGeom prst="rect">
            <a:avLst/>
          </a:prstGeom>
        </p:spPr>
      </p:pic>
      <p:grpSp>
        <p:nvGrpSpPr>
          <p:cNvPr id="15" name="Group 14"/>
          <p:cNvGrpSpPr/>
          <p:nvPr/>
        </p:nvGrpSpPr>
        <p:grpSpPr>
          <a:xfrm>
            <a:off x="-1" y="3860215"/>
            <a:ext cx="9144001" cy="299359"/>
            <a:chOff x="-1" y="3941854"/>
            <a:chExt cx="9144001" cy="299359"/>
          </a:xfrm>
        </p:grpSpPr>
        <p:sp>
          <p:nvSpPr>
            <p:cNvPr id="51" name="Rectangle 48"/>
            <p:cNvSpPr/>
            <p:nvPr/>
          </p:nvSpPr>
          <p:spPr>
            <a:xfrm>
              <a:off x="-1" y="3946736"/>
              <a:ext cx="838201"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t>2018</a:t>
              </a:r>
              <a:r>
                <a:rPr lang="en-US" b="1" dirty="0"/>
                <a:t>*</a:t>
              </a:r>
            </a:p>
          </p:txBody>
        </p:sp>
        <p:sp>
          <p:nvSpPr>
            <p:cNvPr id="52" name="Rectangle 43"/>
            <p:cNvSpPr/>
            <p:nvPr/>
          </p:nvSpPr>
          <p:spPr>
            <a:xfrm>
              <a:off x="2286000" y="3943350"/>
              <a:ext cx="122903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121.6</a:t>
              </a:r>
            </a:p>
          </p:txBody>
        </p:sp>
        <p:sp>
          <p:nvSpPr>
            <p:cNvPr id="53" name="Rectangle 45"/>
            <p:cNvSpPr/>
            <p:nvPr/>
          </p:nvSpPr>
          <p:spPr>
            <a:xfrm>
              <a:off x="5248729" y="3943350"/>
              <a:ext cx="1250978"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87.0</a:t>
              </a:r>
            </a:p>
          </p:txBody>
        </p:sp>
        <p:sp>
          <p:nvSpPr>
            <p:cNvPr id="58" name="Rectangle 42"/>
            <p:cNvSpPr/>
            <p:nvPr/>
          </p:nvSpPr>
          <p:spPr>
            <a:xfrm>
              <a:off x="820985" y="3946736"/>
              <a:ext cx="12293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72.2</a:t>
              </a:r>
            </a:p>
          </p:txBody>
        </p:sp>
        <p:sp>
          <p:nvSpPr>
            <p:cNvPr id="61" name="Rectangle 44"/>
            <p:cNvSpPr/>
            <p:nvPr/>
          </p:nvSpPr>
          <p:spPr>
            <a:xfrm>
              <a:off x="3751942" y="3943350"/>
              <a:ext cx="125744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120.6</a:t>
              </a:r>
            </a:p>
          </p:txBody>
        </p:sp>
        <p:sp>
          <p:nvSpPr>
            <p:cNvPr id="62" name="Rectangle 70"/>
            <p:cNvSpPr/>
            <p:nvPr/>
          </p:nvSpPr>
          <p:spPr>
            <a:xfrm>
              <a:off x="8129185" y="3946736"/>
              <a:ext cx="101481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t>1228.3</a:t>
              </a:r>
            </a:p>
          </p:txBody>
        </p:sp>
        <p:sp>
          <p:nvSpPr>
            <p:cNvPr id="67" name="Rectangle 66"/>
            <p:cNvSpPr/>
            <p:nvPr/>
          </p:nvSpPr>
          <p:spPr>
            <a:xfrm>
              <a:off x="6695563" y="3941854"/>
              <a:ext cx="1259449"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826.9</a:t>
              </a:r>
            </a:p>
          </p:txBody>
        </p:sp>
      </p:grpSp>
      <p:grpSp>
        <p:nvGrpSpPr>
          <p:cNvPr id="17" name="Group 16"/>
          <p:cNvGrpSpPr/>
          <p:nvPr/>
        </p:nvGrpSpPr>
        <p:grpSpPr>
          <a:xfrm>
            <a:off x="-1" y="4208352"/>
            <a:ext cx="9144001" cy="299410"/>
            <a:chOff x="-1" y="4289991"/>
            <a:chExt cx="9144001" cy="299410"/>
          </a:xfrm>
        </p:grpSpPr>
        <p:sp>
          <p:nvSpPr>
            <p:cNvPr id="49" name="Rectangle 48"/>
            <p:cNvSpPr/>
            <p:nvPr/>
          </p:nvSpPr>
          <p:spPr>
            <a:xfrm>
              <a:off x="-1" y="4294924"/>
              <a:ext cx="71664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dirty="0"/>
                <a:t>% </a:t>
              </a:r>
              <a:r>
                <a:rPr lang="en-US" dirty="0" err="1"/>
                <a:t>ch</a:t>
              </a:r>
              <a:endParaRPr lang="en-US" dirty="0"/>
            </a:p>
          </p:txBody>
        </p:sp>
        <p:sp>
          <p:nvSpPr>
            <p:cNvPr id="44" name="Rectangle 43"/>
            <p:cNvSpPr/>
            <p:nvPr/>
          </p:nvSpPr>
          <p:spPr>
            <a:xfrm>
              <a:off x="2290688" y="4294924"/>
              <a:ext cx="12290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1.4%</a:t>
              </a:r>
            </a:p>
          </p:txBody>
        </p:sp>
        <p:sp>
          <p:nvSpPr>
            <p:cNvPr id="46" name="Rectangle 45"/>
            <p:cNvSpPr/>
            <p:nvPr/>
          </p:nvSpPr>
          <p:spPr>
            <a:xfrm>
              <a:off x="5251421" y="4289991"/>
              <a:ext cx="1250978"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4.0%</a:t>
              </a:r>
            </a:p>
          </p:txBody>
        </p:sp>
        <p:sp>
          <p:nvSpPr>
            <p:cNvPr id="43" name="Rectangle 42"/>
            <p:cNvSpPr/>
            <p:nvPr/>
          </p:nvSpPr>
          <p:spPr>
            <a:xfrm>
              <a:off x="820985" y="4294924"/>
              <a:ext cx="12293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1.5%</a:t>
              </a:r>
            </a:p>
          </p:txBody>
        </p:sp>
        <p:sp>
          <p:nvSpPr>
            <p:cNvPr id="45" name="Rectangle 44"/>
            <p:cNvSpPr/>
            <p:nvPr/>
          </p:nvSpPr>
          <p:spPr>
            <a:xfrm>
              <a:off x="3759082" y="4294924"/>
              <a:ext cx="124837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1.6%</a:t>
              </a:r>
            </a:p>
          </p:txBody>
        </p:sp>
        <p:sp>
          <p:nvSpPr>
            <p:cNvPr id="71" name="Rectangle 70"/>
            <p:cNvSpPr/>
            <p:nvPr/>
          </p:nvSpPr>
          <p:spPr>
            <a:xfrm>
              <a:off x="8129185" y="4294924"/>
              <a:ext cx="101481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solidFill>
                    <a:srgbClr val="FFFF00"/>
                  </a:solidFill>
                </a:rPr>
                <a:t>2.0%</a:t>
              </a:r>
            </a:p>
          </p:txBody>
        </p:sp>
        <p:sp>
          <p:nvSpPr>
            <p:cNvPr id="68" name="Rectangle 67"/>
            <p:cNvSpPr/>
            <p:nvPr/>
          </p:nvSpPr>
          <p:spPr>
            <a:xfrm>
              <a:off x="6696187" y="4294924"/>
              <a:ext cx="1259449"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2,0%</a:t>
              </a:r>
            </a:p>
          </p:txBody>
        </p:sp>
      </p:grpSp>
      <p:grpSp>
        <p:nvGrpSpPr>
          <p:cNvPr id="7" name="Group 6"/>
          <p:cNvGrpSpPr/>
          <p:nvPr/>
        </p:nvGrpSpPr>
        <p:grpSpPr>
          <a:xfrm>
            <a:off x="0" y="1733550"/>
            <a:ext cx="9144000" cy="2089683"/>
            <a:chOff x="0" y="1803343"/>
            <a:chExt cx="9144000" cy="2089683"/>
          </a:xfrm>
        </p:grpSpPr>
        <p:grpSp>
          <p:nvGrpSpPr>
            <p:cNvPr id="5" name="Grupo 4"/>
            <p:cNvGrpSpPr/>
            <p:nvPr/>
          </p:nvGrpSpPr>
          <p:grpSpPr>
            <a:xfrm>
              <a:off x="2286000" y="1809750"/>
              <a:ext cx="1924811" cy="1761327"/>
              <a:chOff x="2286000" y="1917660"/>
              <a:chExt cx="1924811" cy="1761327"/>
            </a:xfrm>
          </p:grpSpPr>
          <p:sp>
            <p:nvSpPr>
              <p:cNvPr id="55" name="Oval 54"/>
              <p:cNvSpPr/>
              <p:nvPr/>
            </p:nvSpPr>
            <p:spPr>
              <a:xfrm>
                <a:off x="2973728" y="2047546"/>
                <a:ext cx="1237083" cy="295631"/>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86000" y="1917660"/>
                <a:ext cx="1172116"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Poultry</a:t>
                </a:r>
                <a:endParaRPr lang="en-GB" sz="2000" dirty="0">
                  <a:solidFill>
                    <a:srgbClr val="F1F0EC"/>
                  </a:solidFill>
                  <a:effectLst>
                    <a:outerShdw blurRad="50800" dist="38100" dir="5400000" algn="t" rotWithShape="0">
                      <a:prstClr val="black">
                        <a:alpha val="40000"/>
                      </a:prstClr>
                    </a:outerShdw>
                  </a:effectLst>
                </a:endParaRPr>
              </a:p>
            </p:txBody>
          </p:sp>
          <p:sp>
            <p:nvSpPr>
              <p:cNvPr id="22" name="Snip Single Corner Rectangle 21"/>
              <p:cNvSpPr/>
              <p:nvPr/>
            </p:nvSpPr>
            <p:spPr>
              <a:xfrm>
                <a:off x="2286000" y="2374860"/>
                <a:ext cx="1259613"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upo 8"/>
            <p:cNvGrpSpPr/>
            <p:nvPr/>
          </p:nvGrpSpPr>
          <p:grpSpPr>
            <a:xfrm>
              <a:off x="5244203" y="1809750"/>
              <a:ext cx="2711433" cy="1729623"/>
              <a:chOff x="5244203" y="1917660"/>
              <a:chExt cx="2711433" cy="1729623"/>
            </a:xfrm>
          </p:grpSpPr>
          <p:sp>
            <p:nvSpPr>
              <p:cNvPr id="56" name="Oval 55"/>
              <p:cNvSpPr/>
              <p:nvPr/>
            </p:nvSpPr>
            <p:spPr>
              <a:xfrm>
                <a:off x="6502399" y="2014696"/>
                <a:ext cx="976715" cy="361332"/>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257800" y="1917660"/>
                <a:ext cx="884652"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Aqua</a:t>
                </a:r>
                <a:endParaRPr lang="en-GB" sz="2000" dirty="0">
                  <a:solidFill>
                    <a:srgbClr val="F1F0EC"/>
                  </a:solidFill>
                  <a:effectLst>
                    <a:outerShdw blurRad="50800" dist="38100" dir="5400000" algn="t" rotWithShape="0">
                      <a:prstClr val="black">
                        <a:alpha val="40000"/>
                      </a:prstClr>
                    </a:outerShdw>
                  </a:effectLst>
                </a:endParaRPr>
              </a:p>
            </p:txBody>
          </p:sp>
          <p:sp>
            <p:nvSpPr>
              <p:cNvPr id="28" name="Snip Single Corner Rectangle 27"/>
              <p:cNvSpPr/>
              <p:nvPr/>
            </p:nvSpPr>
            <p:spPr>
              <a:xfrm>
                <a:off x="6695563" y="2343156"/>
                <a:ext cx="1260073"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Snip Single Corner Rectangle 59"/>
              <p:cNvSpPr/>
              <p:nvPr/>
            </p:nvSpPr>
            <p:spPr>
              <a:xfrm>
                <a:off x="5244203" y="2343152"/>
                <a:ext cx="1258196"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upo 3"/>
            <p:cNvGrpSpPr/>
            <p:nvPr/>
          </p:nvGrpSpPr>
          <p:grpSpPr>
            <a:xfrm>
              <a:off x="810668" y="1809750"/>
              <a:ext cx="1620570" cy="1729623"/>
              <a:chOff x="810668" y="1917660"/>
              <a:chExt cx="1620570" cy="1729623"/>
            </a:xfrm>
          </p:grpSpPr>
          <p:sp>
            <p:nvSpPr>
              <p:cNvPr id="54" name="Oval 53"/>
              <p:cNvSpPr/>
              <p:nvPr/>
            </p:nvSpPr>
            <p:spPr>
              <a:xfrm>
                <a:off x="1172262" y="2058492"/>
                <a:ext cx="1258976" cy="273737"/>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38200" y="1917660"/>
                <a:ext cx="1101634"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Bovine </a:t>
                </a:r>
                <a:endParaRPr lang="en-GB" sz="2000" dirty="0">
                  <a:solidFill>
                    <a:srgbClr val="F1F0EC"/>
                  </a:solidFill>
                  <a:effectLst>
                    <a:outerShdw blurRad="50800" dist="38100" dir="5400000" algn="t" rotWithShape="0">
                      <a:prstClr val="black">
                        <a:alpha val="40000"/>
                      </a:prstClr>
                    </a:outerShdw>
                  </a:effectLst>
                </a:endParaRPr>
              </a:p>
            </p:txBody>
          </p:sp>
          <p:sp>
            <p:nvSpPr>
              <p:cNvPr id="8" name="Snip Single Corner Rectangle 7"/>
              <p:cNvSpPr/>
              <p:nvPr/>
            </p:nvSpPr>
            <p:spPr>
              <a:xfrm>
                <a:off x="820985" y="2343156"/>
                <a:ext cx="1229334"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descr="Boi.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668" y="2427708"/>
                <a:ext cx="1239652" cy="1215039"/>
              </a:xfrm>
              <a:prstGeom prst="rect">
                <a:avLst/>
              </a:prstGeom>
              <a:effectLst/>
            </p:spPr>
          </p:pic>
        </p:grpSp>
        <p:grpSp>
          <p:nvGrpSpPr>
            <p:cNvPr id="12" name="Grupo 11"/>
            <p:cNvGrpSpPr/>
            <p:nvPr/>
          </p:nvGrpSpPr>
          <p:grpSpPr>
            <a:xfrm>
              <a:off x="3768277" y="1809750"/>
              <a:ext cx="1611334" cy="1732690"/>
              <a:chOff x="3768277" y="1917660"/>
              <a:chExt cx="1611334" cy="1732690"/>
            </a:xfrm>
          </p:grpSpPr>
          <p:sp>
            <p:nvSpPr>
              <p:cNvPr id="57" name="Oval 56"/>
              <p:cNvSpPr/>
              <p:nvPr/>
            </p:nvSpPr>
            <p:spPr>
              <a:xfrm>
                <a:off x="4733701" y="2047542"/>
                <a:ext cx="645910" cy="295636"/>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10000" y="1917660"/>
                <a:ext cx="734571"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Pigs</a:t>
                </a:r>
                <a:endParaRPr lang="en-GB" sz="2000" dirty="0">
                  <a:solidFill>
                    <a:srgbClr val="F1F0EC"/>
                  </a:solidFill>
                  <a:effectLst>
                    <a:outerShdw blurRad="50800" dist="38100" dir="5400000" algn="t" rotWithShape="0">
                      <a:prstClr val="black">
                        <a:alpha val="40000"/>
                      </a:prstClr>
                    </a:outerShdw>
                  </a:effectLst>
                </a:endParaRPr>
              </a:p>
            </p:txBody>
          </p:sp>
          <p:sp>
            <p:nvSpPr>
              <p:cNvPr id="25" name="Snip Single Corner Rectangle 24"/>
              <p:cNvSpPr/>
              <p:nvPr/>
            </p:nvSpPr>
            <p:spPr>
              <a:xfrm>
                <a:off x="3780422" y="2346223"/>
                <a:ext cx="1227974" cy="1304127"/>
              </a:xfrm>
              <a:prstGeom prst="snip1Rect">
                <a:avLst>
                  <a:gd name="adj" fmla="val 22441"/>
                </a:avLst>
              </a:prstGeom>
              <a:solidFill>
                <a:srgbClr val="FFFEFB">
                  <a:alpha val="3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Picture 63" descr="porco.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68277" y="2451060"/>
                <a:ext cx="1239157" cy="1194754"/>
              </a:xfrm>
              <a:prstGeom prst="rect">
                <a:avLst/>
              </a:prstGeom>
            </p:spPr>
          </p:pic>
        </p:grpSp>
        <p:grpSp>
          <p:nvGrpSpPr>
            <p:cNvPr id="74" name="Group 73"/>
            <p:cNvGrpSpPr/>
            <p:nvPr/>
          </p:nvGrpSpPr>
          <p:grpSpPr>
            <a:xfrm>
              <a:off x="0" y="3598549"/>
              <a:ext cx="9144000" cy="294477"/>
              <a:chOff x="0" y="3706459"/>
              <a:chExt cx="9144000" cy="294477"/>
            </a:xfrm>
          </p:grpSpPr>
          <p:sp>
            <p:nvSpPr>
              <p:cNvPr id="47" name="Rectangle 46"/>
              <p:cNvSpPr/>
              <p:nvPr/>
            </p:nvSpPr>
            <p:spPr>
              <a:xfrm>
                <a:off x="0" y="3706459"/>
                <a:ext cx="716644"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dirty="0"/>
                  <a:t>2017</a:t>
                </a:r>
              </a:p>
            </p:txBody>
          </p:sp>
          <p:sp>
            <p:nvSpPr>
              <p:cNvPr id="33" name="Rectangle 32"/>
              <p:cNvSpPr/>
              <p:nvPr/>
            </p:nvSpPr>
            <p:spPr>
              <a:xfrm>
                <a:off x="2286125" y="3706459"/>
                <a:ext cx="123810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119.9</a:t>
                </a:r>
              </a:p>
            </p:txBody>
          </p:sp>
          <p:sp>
            <p:nvSpPr>
              <p:cNvPr id="37" name="Rectangle 36"/>
              <p:cNvSpPr/>
              <p:nvPr/>
            </p:nvSpPr>
            <p:spPr>
              <a:xfrm>
                <a:off x="5244203" y="3706459"/>
                <a:ext cx="1258196"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83.6</a:t>
                </a:r>
              </a:p>
            </p:txBody>
          </p:sp>
          <p:sp>
            <p:nvSpPr>
              <p:cNvPr id="31" name="Rectangle 30"/>
              <p:cNvSpPr/>
              <p:nvPr/>
            </p:nvSpPr>
            <p:spPr>
              <a:xfrm>
                <a:off x="820985" y="3706459"/>
                <a:ext cx="12293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70.9</a:t>
                </a:r>
              </a:p>
            </p:txBody>
          </p:sp>
          <p:sp>
            <p:nvSpPr>
              <p:cNvPr id="35" name="Rectangle 34"/>
              <p:cNvSpPr/>
              <p:nvPr/>
            </p:nvSpPr>
            <p:spPr>
              <a:xfrm>
                <a:off x="3760036" y="3706459"/>
                <a:ext cx="1248360"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118.8</a:t>
                </a:r>
              </a:p>
            </p:txBody>
          </p:sp>
          <p:sp>
            <p:nvSpPr>
              <p:cNvPr id="69" name="Rectangle 68"/>
              <p:cNvSpPr/>
              <p:nvPr/>
            </p:nvSpPr>
            <p:spPr>
              <a:xfrm>
                <a:off x="8129185" y="3706459"/>
                <a:ext cx="101481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t>1204.1</a:t>
                </a:r>
              </a:p>
            </p:txBody>
          </p:sp>
        </p:grpSp>
        <p:sp>
          <p:nvSpPr>
            <p:cNvPr id="72" name="Rectangle 71"/>
            <p:cNvSpPr/>
            <p:nvPr/>
          </p:nvSpPr>
          <p:spPr>
            <a:xfrm>
              <a:off x="8129185" y="3219081"/>
              <a:ext cx="800219" cy="369332"/>
            </a:xfrm>
            <a:prstGeom prst="rect">
              <a:avLst/>
            </a:prstGeom>
          </p:spPr>
          <p:txBody>
            <a:bodyPr wrap="none">
              <a:spAutoFit/>
            </a:bodyPr>
            <a:lstStyle/>
            <a:p>
              <a:pPr lvl="0">
                <a:spcBef>
                  <a:spcPct val="20000"/>
                </a:spcBef>
                <a:buClr>
                  <a:srgbClr val="2D559C"/>
                </a:buClr>
              </a:pPr>
              <a:r>
                <a:rPr lang="en-GB" b="1" dirty="0">
                  <a:solidFill>
                    <a:srgbClr val="F1F0EC"/>
                  </a:solidFill>
                  <a:effectLst>
                    <a:outerShdw blurRad="50800" dist="38100" dir="5400000" algn="t" rotWithShape="0">
                      <a:prstClr val="black">
                        <a:alpha val="40000"/>
                      </a:prstClr>
                    </a:outerShdw>
                  </a:effectLst>
                </a:rPr>
                <a:t>Total</a:t>
              </a:r>
              <a:endParaRPr lang="en-GB" dirty="0">
                <a:solidFill>
                  <a:srgbClr val="F1F0EC"/>
                </a:solidFill>
                <a:effectLst>
                  <a:outerShdw blurRad="50800" dist="38100" dir="5400000" algn="t" rotWithShape="0">
                    <a:prstClr val="black">
                      <a:alpha val="40000"/>
                    </a:prstClr>
                  </a:outerShdw>
                </a:effectLst>
              </a:endParaRPr>
            </a:p>
          </p:txBody>
        </p:sp>
        <p:pic>
          <p:nvPicPr>
            <p:cNvPr id="3" name="Picture 2" descr="galinha.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13432" y="2266950"/>
              <a:ext cx="1320108" cy="1259186"/>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5241464" y="2266950"/>
              <a:ext cx="1235529" cy="1469061"/>
            </a:xfrm>
            <a:prstGeom prst="rect">
              <a:avLst/>
            </a:prstGeom>
          </p:spPr>
        </p:pic>
        <p:sp>
          <p:nvSpPr>
            <p:cNvPr id="59" name="Rectangle 58"/>
            <p:cNvSpPr/>
            <p:nvPr/>
          </p:nvSpPr>
          <p:spPr>
            <a:xfrm>
              <a:off x="6696186" y="3588413"/>
              <a:ext cx="1259449"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810.9</a:t>
              </a:r>
            </a:p>
          </p:txBody>
        </p:sp>
        <p:sp>
          <p:nvSpPr>
            <p:cNvPr id="66" name="Rectangle 65"/>
            <p:cNvSpPr/>
            <p:nvPr/>
          </p:nvSpPr>
          <p:spPr>
            <a:xfrm>
              <a:off x="6696186" y="1803343"/>
              <a:ext cx="788171"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Milk</a:t>
              </a:r>
              <a:endParaRPr lang="en-GB" sz="2000" dirty="0">
                <a:solidFill>
                  <a:srgbClr val="F1F0EC"/>
                </a:solidFill>
                <a:effectLst>
                  <a:outerShdw blurRad="50800" dist="38100" dir="5400000" algn="t" rotWithShape="0">
                    <a:prstClr val="black">
                      <a:alpha val="40000"/>
                    </a:prstClr>
                  </a:outerShdw>
                </a:effectLst>
              </a:endParaRPr>
            </a:p>
          </p:txBody>
        </p:sp>
        <p:pic>
          <p:nvPicPr>
            <p:cNvPr id="16" name="Picture 15" descr="Dairy-products image copy.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641696" y="2419350"/>
              <a:ext cx="1359295" cy="976993"/>
            </a:xfrm>
            <a:prstGeom prst="rect">
              <a:avLst/>
            </a:prstGeom>
          </p:spPr>
        </p:pic>
      </p:grpSp>
      <p:sp>
        <p:nvSpPr>
          <p:cNvPr id="14" name="Slide Number Placeholder 1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42934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30000"/>
              </a:lnSpc>
              <a:buNone/>
            </a:pPr>
            <a:endParaRPr lang="en-US" dirty="0"/>
          </a:p>
          <a:p>
            <a:pPr marL="0" indent="0">
              <a:lnSpc>
                <a:spcPct val="130000"/>
              </a:lnSpc>
              <a:buNone/>
            </a:pPr>
            <a:endParaRPr lang="en-US" dirty="0"/>
          </a:p>
          <a:p>
            <a:pPr marL="0" indent="0">
              <a:lnSpc>
                <a:spcPct val="130000"/>
              </a:lnSpc>
              <a:buNone/>
            </a:pPr>
            <a:r>
              <a:rPr lang="en-US" sz="2400" dirty="0"/>
              <a:t>III. </a:t>
            </a:r>
            <a:r>
              <a:rPr lang="en-US" sz="2400" dirty="0">
                <a:solidFill>
                  <a:schemeClr val="tx2"/>
                </a:solidFill>
                <a:latin typeface="+mj-lt"/>
                <a:ea typeface="+mj-ea"/>
                <a:cs typeface="+mj-cs"/>
              </a:rPr>
              <a:t>Global challenges we face</a:t>
            </a:r>
          </a:p>
          <a:p>
            <a:pPr marL="0" indent="0">
              <a:lnSpc>
                <a:spcPct val="130000"/>
              </a:lnSpc>
              <a:buNone/>
            </a:pPr>
            <a:endParaRPr lang="en-US" sz="2400" dirty="0">
              <a:solidFill>
                <a:schemeClr val="tx2"/>
              </a:solidFill>
              <a:latin typeface="+mj-lt"/>
              <a:ea typeface="+mj-ea"/>
              <a:cs typeface="+mj-cs"/>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415033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1934" y="107949"/>
            <a:ext cx="6810476" cy="4749801"/>
            <a:chOff x="1249791" y="33468"/>
            <a:chExt cx="6656294" cy="4622353"/>
          </a:xfrm>
        </p:grpSpPr>
        <p:pic>
          <p:nvPicPr>
            <p:cNvPr id="15" name="Picture 14" descr="E_2016_SDG_Poster_all_sizes_with_UN_emblem_Letter.png"/>
            <p:cNvPicPr>
              <a:picLocks noChangeAspect="1"/>
            </p:cNvPicPr>
            <p:nvPr/>
          </p:nvPicPr>
          <p:blipFill rotWithShape="1">
            <a:blip r:embed="rId3" cstate="print">
              <a:extLst>
                <a:ext uri="{28A0092B-C50C-407E-A947-70E740481C1C}">
                  <a14:useLocalDpi xmlns:a14="http://schemas.microsoft.com/office/drawing/2010/main"/>
                </a:ext>
              </a:extLst>
            </a:blip>
            <a:srcRect b="10132"/>
            <a:stretch/>
          </p:blipFill>
          <p:spPr>
            <a:xfrm>
              <a:off x="1249791" y="33468"/>
              <a:ext cx="6656294" cy="4622353"/>
            </a:xfrm>
            <a:prstGeom prst="rect">
              <a:avLst/>
            </a:prstGeom>
          </p:spPr>
        </p:pic>
        <p:sp>
          <p:nvSpPr>
            <p:cNvPr id="4" name="Ellipse 3"/>
            <p:cNvSpPr/>
            <p:nvPr/>
          </p:nvSpPr>
          <p:spPr>
            <a:xfrm>
              <a:off x="6628658" y="2431811"/>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Ellipse 5"/>
            <p:cNvSpPr/>
            <p:nvPr/>
          </p:nvSpPr>
          <p:spPr>
            <a:xfrm>
              <a:off x="6628658" y="1431597"/>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llipse 6"/>
            <p:cNvSpPr/>
            <p:nvPr/>
          </p:nvSpPr>
          <p:spPr>
            <a:xfrm>
              <a:off x="3442304" y="1459703"/>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2415146" y="1459703"/>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llipse 8"/>
            <p:cNvSpPr/>
            <p:nvPr/>
          </p:nvSpPr>
          <p:spPr>
            <a:xfrm>
              <a:off x="1444082" y="3457925"/>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llipse 9"/>
            <p:cNvSpPr/>
            <p:nvPr/>
          </p:nvSpPr>
          <p:spPr>
            <a:xfrm>
              <a:off x="2451508" y="3457925"/>
              <a:ext cx="2106205"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p:cNvSpPr/>
            <p:nvPr/>
          </p:nvSpPr>
          <p:spPr>
            <a:xfrm>
              <a:off x="1471612" y="1437606"/>
              <a:ext cx="1115409" cy="10261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ZoneTexte 1"/>
            <p:cNvSpPr txBox="1"/>
            <p:nvPr/>
          </p:nvSpPr>
          <p:spPr>
            <a:xfrm>
              <a:off x="3468039" y="120943"/>
              <a:ext cx="2880917" cy="507831"/>
            </a:xfrm>
            <a:prstGeom prst="rect">
              <a:avLst/>
            </a:prstGeom>
            <a:noFill/>
          </p:spPr>
          <p:txBody>
            <a:bodyPr wrap="none" rtlCol="0">
              <a:spAutoFit/>
            </a:bodyPr>
            <a:lstStyle/>
            <a:p>
              <a:r>
                <a:rPr lang="fr-FR" sz="2700" b="1" dirty="0"/>
                <a:t>United Nations</a:t>
              </a:r>
            </a:p>
          </p:txBody>
        </p:sp>
      </p:grpSp>
    </p:spTree>
    <p:extLst>
      <p:ext uri="{BB962C8B-B14F-4D97-AF65-F5344CB8AC3E}">
        <p14:creationId xmlns:p14="http://schemas.microsoft.com/office/powerpoint/2010/main" val="240624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455736" y="1478161"/>
            <a:ext cx="6923088" cy="2769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FFFFF"/>
                </a:solidFill>
                <a:latin typeface="Arial" charset="0"/>
                <a:ea typeface="ヒラギノ角ゴ Pro W3" charset="0"/>
                <a:cs typeface="ヒラギノ角ゴ Pro W3" charset="0"/>
              </a:defRPr>
            </a:lvl1pPr>
            <a:lvl2pPr marL="742950" indent="-285750">
              <a:defRPr sz="2400">
                <a:solidFill>
                  <a:srgbClr val="FFFFFF"/>
                </a:solidFill>
                <a:latin typeface="Arial" charset="0"/>
                <a:ea typeface="ヒラギノ角ゴ Pro W3" charset="0"/>
                <a:cs typeface="ヒラギノ角ゴ Pro W3" charset="0"/>
              </a:defRPr>
            </a:lvl2pPr>
            <a:lvl3pPr marL="1143000" indent="-228600">
              <a:defRPr sz="2400">
                <a:solidFill>
                  <a:srgbClr val="FFFFFF"/>
                </a:solidFill>
                <a:latin typeface="Arial" charset="0"/>
                <a:ea typeface="ヒラギノ角ゴ Pro W3" charset="0"/>
                <a:cs typeface="ヒラギノ角ゴ Pro W3" charset="0"/>
              </a:defRPr>
            </a:lvl3pPr>
            <a:lvl4pPr marL="1600200" indent="-228600">
              <a:defRPr sz="2400">
                <a:solidFill>
                  <a:srgbClr val="FFFFFF"/>
                </a:solidFill>
                <a:latin typeface="Arial" charset="0"/>
                <a:ea typeface="ヒラギノ角ゴ Pro W3" charset="0"/>
                <a:cs typeface="ヒラギノ角ゴ Pro W3" charset="0"/>
              </a:defRPr>
            </a:lvl4pPr>
            <a:lvl5pPr marL="2057400" indent="-228600">
              <a:defRPr sz="2400">
                <a:solidFill>
                  <a:srgbClr val="FFFFFF"/>
                </a:solidFill>
                <a:latin typeface="Arial" charset="0"/>
                <a:ea typeface="ヒラギノ角ゴ Pro W3" charset="0"/>
                <a:cs typeface="ヒラギノ角ゴ Pro W3" charset="0"/>
              </a:defRPr>
            </a:lvl5pPr>
            <a:lvl6pPr marL="2514600" indent="-228600"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6pPr>
            <a:lvl7pPr marL="2971800" indent="-228600"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7pPr>
            <a:lvl8pPr marL="3429000" indent="-228600"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8pPr>
            <a:lvl9pPr marL="3886200" indent="-228600" eaLnBrk="0" fontAlgn="base" hangingPunct="0">
              <a:lnSpc>
                <a:spcPct val="110000"/>
              </a:lnSpc>
              <a:spcBef>
                <a:spcPct val="20000"/>
              </a:spcBef>
              <a:spcAft>
                <a:spcPct val="0"/>
              </a:spcAft>
              <a:buClr>
                <a:srgbClr val="FFCC66"/>
              </a:buClr>
              <a:buChar char="•"/>
              <a:defRPr sz="2400">
                <a:solidFill>
                  <a:srgbClr val="FFFFFF"/>
                </a:solidFill>
                <a:latin typeface="Arial" charset="0"/>
                <a:ea typeface="ヒラギノ角ゴ Pro W3" charset="0"/>
                <a:cs typeface="ヒラギノ角ゴ Pro W3" charset="0"/>
              </a:defRPr>
            </a:lvl9pPr>
          </a:lstStyle>
          <a:p>
            <a:pPr algn="ctr">
              <a:buFontTx/>
              <a:buNone/>
            </a:pPr>
            <a:r>
              <a:rPr lang="en-US" sz="2000" i="1" dirty="0">
                <a:solidFill>
                  <a:srgbClr val="FF0000"/>
                </a:solidFill>
              </a:rPr>
              <a:t>The Key Drivers For Meat Demand</a:t>
            </a:r>
          </a:p>
          <a:p>
            <a:pPr algn="ctr">
              <a:buFontTx/>
              <a:buNone/>
            </a:pPr>
            <a:endParaRPr lang="en-US" sz="3200" u="sng" dirty="0"/>
          </a:p>
          <a:p>
            <a:pPr algn="ctr">
              <a:buFontTx/>
              <a:buNone/>
            </a:pPr>
            <a:r>
              <a:rPr lang="en-US" dirty="0"/>
              <a:t>	</a:t>
            </a:r>
            <a:r>
              <a:rPr lang="en-US" dirty="0">
                <a:solidFill>
                  <a:schemeClr val="tx2">
                    <a:lumMod val="75000"/>
                  </a:schemeClr>
                </a:solidFill>
              </a:rPr>
              <a:t>Global Population Increase</a:t>
            </a:r>
          </a:p>
          <a:p>
            <a:pPr algn="ctr">
              <a:buFontTx/>
              <a:buNone/>
            </a:pPr>
            <a:r>
              <a:rPr lang="en-US" dirty="0">
                <a:solidFill>
                  <a:schemeClr val="tx2">
                    <a:lumMod val="75000"/>
                  </a:schemeClr>
                </a:solidFill>
              </a:rPr>
              <a:t>   +</a:t>
            </a:r>
          </a:p>
          <a:p>
            <a:pPr algn="ctr">
              <a:buFontTx/>
              <a:buNone/>
            </a:pPr>
            <a:r>
              <a:rPr lang="en-US" dirty="0">
                <a:solidFill>
                  <a:schemeClr val="tx2">
                    <a:lumMod val="75000"/>
                  </a:schemeClr>
                </a:solidFill>
              </a:rPr>
              <a:t>	Global Rise in Per Capita Income</a:t>
            </a:r>
          </a:p>
          <a:p>
            <a:pPr algn="ctr">
              <a:buFontTx/>
              <a:buNone/>
            </a:pPr>
            <a:r>
              <a:rPr lang="en-US" dirty="0">
                <a:solidFill>
                  <a:schemeClr val="tx2">
                    <a:lumMod val="75000"/>
                  </a:schemeClr>
                </a:solidFill>
              </a:rPr>
              <a:t>     (GDP)</a:t>
            </a:r>
          </a:p>
          <a:p>
            <a:pPr algn="ctr">
              <a:buFontTx/>
              <a:buNone/>
            </a:pPr>
            <a:r>
              <a:rPr lang="en-US" sz="3200" dirty="0"/>
              <a:t>	</a:t>
            </a:r>
            <a:endParaRPr lang="en-US" dirty="0"/>
          </a:p>
        </p:txBody>
      </p:sp>
      <p:sp>
        <p:nvSpPr>
          <p:cNvPr id="56323" name="Oval 3"/>
          <p:cNvSpPr>
            <a:spLocks noChangeArrowheads="1"/>
          </p:cNvSpPr>
          <p:nvPr/>
        </p:nvSpPr>
        <p:spPr bwMode="auto">
          <a:xfrm>
            <a:off x="1963736" y="1344811"/>
            <a:ext cx="6896100" cy="18002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nchor="ctr"/>
          <a:lstStyle/>
          <a:p>
            <a:endParaRPr lang="en-US"/>
          </a:p>
        </p:txBody>
      </p:sp>
      <p:sp>
        <p:nvSpPr>
          <p:cNvPr id="56324" name="Oval 4"/>
          <p:cNvSpPr>
            <a:spLocks noChangeArrowheads="1"/>
          </p:cNvSpPr>
          <p:nvPr/>
        </p:nvSpPr>
        <p:spPr bwMode="auto">
          <a:xfrm>
            <a:off x="1462087" y="1846064"/>
            <a:ext cx="7453313" cy="2203847"/>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p>
            <a:endParaRPr lang="en-US"/>
          </a:p>
        </p:txBody>
      </p:sp>
      <p:sp>
        <p:nvSpPr>
          <p:cNvPr id="56325" name="Oval 5"/>
          <p:cNvSpPr>
            <a:spLocks noChangeArrowheads="1"/>
          </p:cNvSpPr>
          <p:nvPr/>
        </p:nvSpPr>
        <p:spPr bwMode="auto">
          <a:xfrm>
            <a:off x="2078036" y="3345061"/>
            <a:ext cx="304800" cy="59055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nchor="ctr"/>
          <a:lstStyle/>
          <a:p>
            <a:endParaRPr lang="en-US"/>
          </a:p>
        </p:txBody>
      </p:sp>
      <p:sp>
        <p:nvSpPr>
          <p:cNvPr id="10" name="Rectangle 8"/>
          <p:cNvSpPr>
            <a:spLocks noChangeArrowheads="1"/>
          </p:cNvSpPr>
          <p:nvPr/>
        </p:nvSpPr>
        <p:spPr bwMode="auto">
          <a:xfrm>
            <a:off x="1981200" y="361950"/>
            <a:ext cx="7137400" cy="914400"/>
          </a:xfrm>
          <a:prstGeom prst="rect">
            <a:avLst/>
          </a:prstGeom>
          <a:noFill/>
          <a:ln w="9525">
            <a:noFill/>
            <a:miter lim="800000"/>
            <a:headEnd/>
            <a:tailEnd/>
          </a:ln>
          <a:effectLst/>
        </p:spPr>
        <p:txBody>
          <a:bodyPr lIns="0" tIns="0" rIns="0" bIns="0"/>
          <a:lstStyle/>
          <a:p>
            <a:pPr eaLnBrk="1" hangingPunct="1">
              <a:lnSpc>
                <a:spcPct val="100000"/>
              </a:lnSpc>
              <a:spcBef>
                <a:spcPct val="0"/>
              </a:spcBef>
              <a:buClrTx/>
              <a:buFontTx/>
              <a:buNone/>
              <a:defRPr/>
            </a:pPr>
            <a:r>
              <a:rPr lang="en-US" sz="2800" dirty="0">
                <a:solidFill>
                  <a:schemeClr val="tx2"/>
                </a:solidFill>
                <a:latin typeface="+mj-lt"/>
                <a:ea typeface="+mj-ea"/>
                <a:cs typeface="+mj-cs"/>
              </a:rPr>
              <a:t>World Population Growth &amp; Meat Consumption</a:t>
            </a:r>
          </a:p>
        </p:txBody>
      </p:sp>
      <p:sp>
        <p:nvSpPr>
          <p:cNvPr id="56328" name="Rectangle 6"/>
          <p:cNvSpPr>
            <a:spLocks noChangeArrowheads="1"/>
          </p:cNvSpPr>
          <p:nvPr/>
        </p:nvSpPr>
        <p:spPr bwMode="auto">
          <a:xfrm>
            <a:off x="1499136" y="709613"/>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buFontTx/>
              <a:buNone/>
            </a:pPr>
            <a:endParaRPr lang="en-US" i="1" dirty="0">
              <a:solidFill>
                <a:srgbClr val="FF99FF"/>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404162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57400" y="354807"/>
            <a:ext cx="6934200" cy="892552"/>
          </a:xfrm>
          <a:prstGeom prst="rect">
            <a:avLst/>
          </a:prstGeom>
        </p:spPr>
        <p:txBody>
          <a:bodyPr wrap="square">
            <a:spAutoFit/>
          </a:bodyPr>
          <a:lstStyle/>
          <a:p>
            <a:pPr>
              <a:spcBef>
                <a:spcPct val="0"/>
              </a:spcBef>
              <a:defRPr/>
            </a:pPr>
            <a:r>
              <a:rPr lang="en-US" sz="2400" dirty="0">
                <a:solidFill>
                  <a:schemeClr val="tx2"/>
                </a:solidFill>
              </a:rPr>
              <a:t>World Population Growth &amp; Meat Consumption</a:t>
            </a:r>
          </a:p>
          <a:p>
            <a:pPr eaLnBrk="1" hangingPunct="1">
              <a:lnSpc>
                <a:spcPct val="100000"/>
              </a:lnSpc>
              <a:spcBef>
                <a:spcPct val="0"/>
              </a:spcBef>
              <a:buClrTx/>
              <a:buFontTx/>
              <a:buNone/>
              <a:defRPr/>
            </a:pPr>
            <a:endParaRPr lang="en-US" sz="2800" i="1" dirty="0">
              <a:solidFill>
                <a:srgbClr val="FF9933"/>
              </a:solidFill>
              <a:effectLst>
                <a:outerShdw blurRad="38100" dist="38100" dir="2700000" algn="tl">
                  <a:srgbClr val="000000"/>
                </a:outerShdw>
              </a:effectLst>
            </a:endParaRPr>
          </a:p>
        </p:txBody>
      </p:sp>
      <p:graphicFrame>
        <p:nvGraphicFramePr>
          <p:cNvPr id="58372" name="Object 3"/>
          <p:cNvGraphicFramePr>
            <a:graphicFrameLocks noGrp="1" noChangeAspect="1"/>
          </p:cNvGraphicFramePr>
          <p:nvPr>
            <p:ph type="chart" idx="4294967295"/>
            <p:extLst>
              <p:ext uri="{D42A27DB-BD31-4B8C-83A1-F6EECF244321}">
                <p14:modId xmlns:p14="http://schemas.microsoft.com/office/powerpoint/2010/main" val="268940923"/>
              </p:ext>
            </p:extLst>
          </p:nvPr>
        </p:nvGraphicFramePr>
        <p:xfrm>
          <a:off x="2186997" y="895350"/>
          <a:ext cx="6576003" cy="4038600"/>
        </p:xfrm>
        <a:graphic>
          <a:graphicData uri="http://schemas.openxmlformats.org/presentationml/2006/ole">
            <mc:AlternateContent xmlns:mc="http://schemas.openxmlformats.org/markup-compatibility/2006">
              <mc:Choice xmlns:v="urn:schemas-microsoft-com:vml" Requires="v">
                <p:oleObj spid="_x0000_s1276" name="Worksheet" r:id="rId4" imgW="16256000" imgH="9982200" progId="Excel.Sheet.8">
                  <p:embed/>
                </p:oleObj>
              </mc:Choice>
              <mc:Fallback>
                <p:oleObj name="Worksheet" r:id="rId4" imgW="16256000" imgH="9982200" progId="Excel.Sheet.8">
                  <p:embed/>
                  <p:pic>
                    <p:nvPicPr>
                      <p:cNvPr id="0" name=""/>
                      <p:cNvPicPr>
                        <a:picLocks noGrp="1" noChangeAspect="1" noChangeArrowheads="1"/>
                      </p:cNvPicPr>
                      <p:nvPr/>
                    </p:nvPicPr>
                    <p:blipFill>
                      <a:blip r:embed="rId5"/>
                      <a:srcRect/>
                      <a:stretch>
                        <a:fillRect/>
                      </a:stretch>
                    </p:blipFill>
                    <p:spPr bwMode="auto">
                      <a:xfrm>
                        <a:off x="2186997" y="895350"/>
                        <a:ext cx="6576003" cy="4038600"/>
                      </a:xfrm>
                      <a:prstGeom prst="rect">
                        <a:avLst/>
                      </a:prstGeom>
                      <a:noFill/>
                      <a:ln>
                        <a:noFill/>
                      </a:ln>
                    </p:spPr>
                  </p:pic>
                </p:oleObj>
              </mc:Fallback>
            </mc:AlternateContent>
          </a:graphicData>
        </a:graphic>
      </p:graphicFrame>
      <p:sp>
        <p:nvSpPr>
          <p:cNvPr id="2314248" name="Rectangle 8"/>
          <p:cNvSpPr>
            <a:spLocks noChangeArrowheads="1"/>
          </p:cNvSpPr>
          <p:nvPr/>
        </p:nvSpPr>
        <p:spPr bwMode="auto">
          <a:xfrm>
            <a:off x="271463" y="190500"/>
            <a:ext cx="8667750" cy="398860"/>
          </a:xfrm>
          <a:prstGeom prst="rect">
            <a:avLst/>
          </a:prstGeom>
          <a:noFill/>
          <a:ln w="9525" algn="ctr">
            <a:noFill/>
            <a:miter lim="800000"/>
            <a:headEnd/>
            <a:tailEnd/>
          </a:ln>
          <a:effectLst/>
        </p:spPr>
        <p:txBody>
          <a:bodyPr lIns="0" tIns="0" rIns="0" bIns="0"/>
          <a:lstStyle/>
          <a:p>
            <a:pPr defTabSz="684213">
              <a:defRPr/>
            </a:pPr>
            <a:endParaRPr lang="en-US" sz="2100" i="1" dirty="0">
              <a:solidFill>
                <a:srgbClr val="FF9933"/>
              </a:solidFill>
              <a:effectLst>
                <a:outerShdw blurRad="38100" dist="38100" dir="2700000" algn="tl">
                  <a:srgbClr val="000000"/>
                </a:outerShdw>
              </a:effectLst>
              <a:latin typeface="Verdana" pitchFamily="1" charset="0"/>
              <a:ea typeface="ＭＳ Ｐゴシック" pitchFamily="-88" charset="-128"/>
              <a:cs typeface="+mn-cs"/>
            </a:endParaRPr>
          </a:p>
        </p:txBody>
      </p:sp>
      <p:sp>
        <p:nvSpPr>
          <p:cNvPr id="2519048" name="Rectangle 8"/>
          <p:cNvSpPr>
            <a:spLocks noChangeArrowheads="1"/>
          </p:cNvSpPr>
          <p:nvPr/>
        </p:nvSpPr>
        <p:spPr bwMode="auto">
          <a:xfrm>
            <a:off x="238125" y="114300"/>
            <a:ext cx="8667750" cy="845344"/>
          </a:xfrm>
          <a:prstGeom prst="rect">
            <a:avLst/>
          </a:prstGeom>
          <a:noFill/>
          <a:ln w="9525" algn="ctr">
            <a:noFill/>
            <a:miter lim="800000"/>
            <a:headEnd/>
            <a:tailEnd/>
          </a:ln>
          <a:effectLst/>
        </p:spPr>
        <p:txBody>
          <a:bodyPr lIns="0" tIns="0" rIns="0" bIns="0"/>
          <a:lstStyle/>
          <a:p>
            <a:pPr defTabSz="684213">
              <a:buFontTx/>
              <a:buNone/>
              <a:defRPr/>
            </a:pPr>
            <a:endParaRPr lang="en-US" sz="3600" i="1" dirty="0">
              <a:solidFill>
                <a:srgbClr val="CE091C"/>
              </a:solidFill>
              <a:effectLst>
                <a:outerShdw blurRad="38100" dist="38100" dir="2700000" algn="tl">
                  <a:srgbClr val="FFFFFF"/>
                </a:outerShdw>
              </a:effectLst>
              <a:latin typeface="Verdana" pitchFamily="1" charset="0"/>
              <a:ea typeface="ＭＳ Ｐゴシック" pitchFamily="-88" charset="-128"/>
              <a:cs typeface="+mn-cs"/>
            </a:endParaRPr>
          </a:p>
        </p:txBody>
      </p:sp>
      <p:sp>
        <p:nvSpPr>
          <p:cNvPr id="12" name="Rectangle 11"/>
          <p:cNvSpPr/>
          <p:nvPr/>
        </p:nvSpPr>
        <p:spPr>
          <a:xfrm>
            <a:off x="8328571" y="4781550"/>
            <a:ext cx="815429" cy="230832"/>
          </a:xfrm>
          <a:prstGeom prst="rect">
            <a:avLst/>
          </a:prstGeom>
        </p:spPr>
        <p:txBody>
          <a:bodyPr wrap="none">
            <a:spAutoFit/>
          </a:bodyPr>
          <a:lstStyle/>
          <a:p>
            <a:r>
              <a:rPr lang="en-US" sz="900" i="1" dirty="0"/>
              <a:t>Source: UN</a:t>
            </a:r>
          </a:p>
        </p:txBody>
      </p:sp>
      <p:sp>
        <p:nvSpPr>
          <p:cNvPr id="14" name="Rectangle 13"/>
          <p:cNvSpPr/>
          <p:nvPr/>
        </p:nvSpPr>
        <p:spPr>
          <a:xfrm>
            <a:off x="1295400" y="895350"/>
            <a:ext cx="1053218" cy="230832"/>
          </a:xfrm>
          <a:prstGeom prst="rect">
            <a:avLst/>
          </a:prstGeom>
        </p:spPr>
        <p:txBody>
          <a:bodyPr wrap="none">
            <a:spAutoFit/>
          </a:bodyPr>
          <a:lstStyle/>
          <a:p>
            <a:r>
              <a:rPr lang="en-US" sz="900" b="1" i="1" dirty="0"/>
              <a:t>Billion people</a:t>
            </a:r>
          </a:p>
        </p:txBody>
      </p:sp>
      <p:sp>
        <p:nvSpPr>
          <p:cNvPr id="15" name="Rectangle 14"/>
          <p:cNvSpPr/>
          <p:nvPr/>
        </p:nvSpPr>
        <p:spPr>
          <a:xfrm>
            <a:off x="8077200" y="895350"/>
            <a:ext cx="993456" cy="230832"/>
          </a:xfrm>
          <a:prstGeom prst="rect">
            <a:avLst/>
          </a:prstGeom>
        </p:spPr>
        <p:txBody>
          <a:bodyPr wrap="none">
            <a:spAutoFit/>
          </a:bodyPr>
          <a:lstStyle/>
          <a:p>
            <a:r>
              <a:rPr lang="en-US" sz="900" b="1" i="1" dirty="0"/>
              <a:t>Million Tons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9047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Agenda</a:t>
            </a:r>
          </a:p>
        </p:txBody>
      </p:sp>
      <p:sp>
        <p:nvSpPr>
          <p:cNvPr id="3" name="Content Placeholder 2"/>
          <p:cNvSpPr>
            <a:spLocks noGrp="1"/>
          </p:cNvSpPr>
          <p:nvPr>
            <p:ph idx="1"/>
          </p:nvPr>
        </p:nvSpPr>
        <p:spPr/>
        <p:txBody>
          <a:bodyPr/>
          <a:lstStyle/>
          <a:p>
            <a:pPr marL="400050" indent="-400050">
              <a:lnSpc>
                <a:spcPct val="130000"/>
              </a:lnSpc>
              <a:buFont typeface="+mj-lt"/>
              <a:buAutoNum type="romanUcPeriod"/>
            </a:pPr>
            <a:endParaRPr lang="en-US" dirty="0"/>
          </a:p>
          <a:p>
            <a:pPr marL="400050" indent="-400050">
              <a:lnSpc>
                <a:spcPct val="130000"/>
              </a:lnSpc>
              <a:buFont typeface="+mj-lt"/>
              <a:buAutoNum type="romanUcPeriod"/>
            </a:pPr>
            <a:r>
              <a:rPr lang="en-US" dirty="0"/>
              <a:t>IFIF – one global voice for our industry</a:t>
            </a:r>
          </a:p>
          <a:p>
            <a:pPr marL="400050" indent="-400050">
              <a:lnSpc>
                <a:spcPct val="130000"/>
              </a:lnSpc>
              <a:buFont typeface="+mj-lt"/>
              <a:buAutoNum type="romanUcPeriod"/>
            </a:pPr>
            <a:r>
              <a:rPr lang="en-US" dirty="0"/>
              <a:t>Global Feed Production</a:t>
            </a:r>
          </a:p>
          <a:p>
            <a:pPr marL="400050" indent="-400050">
              <a:lnSpc>
                <a:spcPct val="130000"/>
              </a:lnSpc>
              <a:buFont typeface="+mj-lt"/>
              <a:buAutoNum type="romanUcPeriod"/>
            </a:pPr>
            <a:r>
              <a:rPr lang="en-US" dirty="0"/>
              <a:t>Global challenges we face</a:t>
            </a:r>
          </a:p>
          <a:p>
            <a:pPr marL="400050" indent="-400050">
              <a:lnSpc>
                <a:spcPct val="130000"/>
              </a:lnSpc>
              <a:buFont typeface="+mj-lt"/>
              <a:buAutoNum type="romanUcPeriod"/>
            </a:pPr>
            <a:r>
              <a:rPr lang="en-US" dirty="0"/>
              <a:t>Working together at regional &amp; global level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26217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10"/>
          <p:cNvGrpSpPr/>
          <p:nvPr/>
        </p:nvGrpSpPr>
        <p:grpSpPr>
          <a:xfrm>
            <a:off x="289008" y="2026328"/>
            <a:ext cx="7723391" cy="661934"/>
            <a:chOff x="990600" y="2323524"/>
            <a:chExt cx="7239000" cy="661934"/>
          </a:xfrm>
        </p:grpSpPr>
        <p:sp>
          <p:nvSpPr>
            <p:cNvPr id="9" name="Snip Single Corner Rectangle 8"/>
            <p:cNvSpPr/>
            <p:nvPr/>
          </p:nvSpPr>
          <p:spPr>
            <a:xfrm>
              <a:off x="990600" y="2343150"/>
              <a:ext cx="7239000" cy="642308"/>
            </a:xfrm>
            <a:prstGeom prst="snip1Rect">
              <a:avLst>
                <a:gd name="adj" fmla="val 39482"/>
              </a:avLst>
            </a:prstGeom>
            <a:solidFill>
              <a:srgbClr val="FFFEFB">
                <a:alpha val="82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041685" y="2323524"/>
              <a:ext cx="7062217" cy="594392"/>
            </a:xfrm>
            <a:prstGeom prst="rect">
              <a:avLst/>
            </a:prstGeom>
          </p:spPr>
          <p:txBody>
            <a:bodyPr vert="horz" lIns="180000" tIns="54000" rIns="72000" bIns="0" rtlCol="0" anchor="t">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40000"/>
                </a:lnSpc>
                <a:buNone/>
              </a:pPr>
              <a:r>
                <a:rPr lang="en-US" sz="2000" b="1" dirty="0">
                  <a:solidFill>
                    <a:schemeClr val="tx2">
                      <a:lumMod val="75000"/>
                    </a:schemeClr>
                  </a:solidFill>
                </a:rPr>
                <a:t>In 2050 we will be ca. 10 billion people in the world…</a:t>
              </a:r>
            </a:p>
          </p:txBody>
        </p:sp>
      </p:grpSp>
      <p:grpSp>
        <p:nvGrpSpPr>
          <p:cNvPr id="11" name="Grupo 10"/>
          <p:cNvGrpSpPr/>
          <p:nvPr/>
        </p:nvGrpSpPr>
        <p:grpSpPr>
          <a:xfrm>
            <a:off x="864747" y="2917913"/>
            <a:ext cx="8165367" cy="688952"/>
            <a:chOff x="990600" y="2296506"/>
            <a:chExt cx="7113302" cy="688952"/>
          </a:xfrm>
        </p:grpSpPr>
        <p:sp>
          <p:nvSpPr>
            <p:cNvPr id="12" name="Snip Single Corner Rectangle 11"/>
            <p:cNvSpPr/>
            <p:nvPr/>
          </p:nvSpPr>
          <p:spPr>
            <a:xfrm>
              <a:off x="990600" y="2343150"/>
              <a:ext cx="7097750" cy="642308"/>
            </a:xfrm>
            <a:prstGeom prst="snip1Rect">
              <a:avLst>
                <a:gd name="adj" fmla="val 39482"/>
              </a:avLst>
            </a:prstGeom>
            <a:solidFill>
              <a:srgbClr val="FFFEFB">
                <a:alpha val="82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041685" y="2296506"/>
              <a:ext cx="7062217" cy="594392"/>
            </a:xfrm>
            <a:prstGeom prst="rect">
              <a:avLst/>
            </a:prstGeom>
          </p:spPr>
          <p:txBody>
            <a:bodyPr vert="horz" lIns="180000" tIns="54000" rIns="72000" bIns="0" rtlCol="0" anchor="t">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40000"/>
                </a:lnSpc>
                <a:buNone/>
              </a:pPr>
              <a:r>
                <a:rPr lang="en-US" sz="2000" b="1" dirty="0">
                  <a:solidFill>
                    <a:schemeClr val="tx2">
                      <a:lumMod val="75000"/>
                    </a:schemeClr>
                  </a:solidFill>
                </a:rPr>
                <a:t>…and the need for food will be </a:t>
              </a:r>
              <a:r>
                <a:rPr lang="en-US" sz="2000" b="1" dirty="0">
                  <a:solidFill>
                    <a:srgbClr val="FF6600"/>
                  </a:solidFill>
                </a:rPr>
                <a:t>60%</a:t>
              </a:r>
              <a:r>
                <a:rPr lang="en-US" sz="2000" b="1" dirty="0">
                  <a:solidFill>
                    <a:schemeClr val="tx2">
                      <a:lumMod val="75000"/>
                    </a:schemeClr>
                  </a:solidFill>
                </a:rPr>
                <a:t> higher than today</a:t>
              </a:r>
            </a:p>
          </p:txBody>
        </p:sp>
      </p:grpSp>
      <p:grpSp>
        <p:nvGrpSpPr>
          <p:cNvPr id="14" name="Grupo 10"/>
          <p:cNvGrpSpPr/>
          <p:nvPr/>
        </p:nvGrpSpPr>
        <p:grpSpPr>
          <a:xfrm>
            <a:off x="-5791" y="3850025"/>
            <a:ext cx="9149792" cy="742988"/>
            <a:chOff x="990600" y="2242470"/>
            <a:chExt cx="7113302" cy="742988"/>
          </a:xfrm>
        </p:grpSpPr>
        <p:sp>
          <p:nvSpPr>
            <p:cNvPr id="15" name="Snip Single Corner Rectangle 14"/>
            <p:cNvSpPr/>
            <p:nvPr/>
          </p:nvSpPr>
          <p:spPr>
            <a:xfrm>
              <a:off x="990600" y="2343150"/>
              <a:ext cx="7097750" cy="642308"/>
            </a:xfrm>
            <a:prstGeom prst="snip1Rect">
              <a:avLst>
                <a:gd name="adj" fmla="val 0"/>
              </a:avLst>
            </a:prstGeom>
            <a:solidFill>
              <a:schemeClr val="tx2">
                <a:lumMod val="50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995102" y="2242470"/>
              <a:ext cx="7108800" cy="594392"/>
            </a:xfrm>
            <a:prstGeom prst="rect">
              <a:avLst/>
            </a:prstGeom>
          </p:spPr>
          <p:txBody>
            <a:bodyPr vert="horz" lIns="180000" tIns="54000" rIns="72000" bIns="0" rtlCol="0" anchor="t">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40000"/>
                </a:lnSpc>
                <a:buNone/>
              </a:pPr>
              <a:r>
                <a:rPr lang="en-US" sz="2400" b="1" dirty="0">
                  <a:solidFill>
                    <a:srgbClr val="FFFEFB"/>
                  </a:solidFill>
                  <a:effectLst>
                    <a:outerShdw blurRad="50800" dist="38100" dir="5400000" algn="t" rotWithShape="0">
                      <a:prstClr val="black">
                        <a:alpha val="40000"/>
                      </a:prstClr>
                    </a:outerShdw>
                  </a:effectLst>
                </a:rPr>
                <a:t>How do we feed this population?</a:t>
              </a:r>
            </a:p>
          </p:txBody>
        </p:sp>
      </p:grpSp>
      <p:sp>
        <p:nvSpPr>
          <p:cNvPr id="18" name="Title 1"/>
          <p:cNvSpPr>
            <a:spLocks noGrp="1"/>
          </p:cNvSpPr>
          <p:nvPr>
            <p:ph type="title"/>
          </p:nvPr>
        </p:nvSpPr>
        <p:spPr>
          <a:xfrm>
            <a:off x="1981200" y="285750"/>
            <a:ext cx="6705600" cy="838200"/>
          </a:xfrm>
        </p:spPr>
        <p:txBody>
          <a:bodyPr vert="horz" lIns="162000" tIns="0" rIns="91440" bIns="0" rtlCol="0" anchor="ctr" anchorCtr="0">
            <a:normAutofit/>
          </a:bodyPr>
          <a:lstStyle/>
          <a:p>
            <a:r>
              <a:rPr lang="en-GB" sz="2800" dirty="0"/>
              <a:t>The FAO forecast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5543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lum bright="-1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050319" y="335812"/>
            <a:ext cx="7093681" cy="857250"/>
          </a:xfrm>
        </p:spPr>
        <p:txBody>
          <a:bodyPr anchor="ctr" anchorCtr="0">
            <a:normAutofit/>
          </a:bodyPr>
          <a:lstStyle/>
          <a:p>
            <a:r>
              <a:rPr lang="en-US" sz="2800" dirty="0">
                <a:solidFill>
                  <a:srgbClr val="FFFEFB"/>
                </a:solidFill>
              </a:rPr>
              <a:t>FAO Outlook 2010 to 2050: times 1.6! </a:t>
            </a:r>
            <a:br>
              <a:rPr lang="en-US" sz="2800" dirty="0">
                <a:solidFill>
                  <a:srgbClr val="FFFEFB"/>
                </a:solidFill>
              </a:rPr>
            </a:br>
            <a:r>
              <a:rPr lang="en-US" sz="1800" i="1" dirty="0">
                <a:solidFill>
                  <a:srgbClr val="FFFEFB"/>
                </a:solidFill>
              </a:rPr>
              <a:t>Animal protein / million metric tons</a:t>
            </a:r>
            <a:endParaRPr lang="en-GB" sz="1050" i="1" dirty="0">
              <a:solidFill>
                <a:srgbClr val="FFFEFB"/>
              </a:solidFill>
              <a:effectLst>
                <a:outerShdw blurRad="50800" dist="38100" dir="5400000" algn="t" rotWithShape="0">
                  <a:prstClr val="black">
                    <a:alpha val="40000"/>
                  </a:prstClr>
                </a:outerShdw>
              </a:effectLst>
            </a:endParaRPr>
          </a:p>
        </p:txBody>
      </p:sp>
      <p:pic>
        <p:nvPicPr>
          <p:cNvPr id="10" name="Picture 9" descr="logo_big_outlined.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089"/>
            <a:ext cx="1346360" cy="1125040"/>
          </a:xfrm>
          <a:prstGeom prst="rect">
            <a:avLst/>
          </a:prstGeom>
        </p:spPr>
      </p:pic>
      <p:grpSp>
        <p:nvGrpSpPr>
          <p:cNvPr id="7" name="Group 6"/>
          <p:cNvGrpSpPr/>
          <p:nvPr/>
        </p:nvGrpSpPr>
        <p:grpSpPr>
          <a:xfrm>
            <a:off x="-1" y="3715079"/>
            <a:ext cx="9144001" cy="299359"/>
            <a:chOff x="-1" y="3715079"/>
            <a:chExt cx="9144001" cy="299359"/>
          </a:xfrm>
        </p:grpSpPr>
        <p:sp>
          <p:nvSpPr>
            <p:cNvPr id="51" name="Rectangle 48"/>
            <p:cNvSpPr/>
            <p:nvPr/>
          </p:nvSpPr>
          <p:spPr>
            <a:xfrm>
              <a:off x="-1" y="3719961"/>
              <a:ext cx="71664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dirty="0"/>
                <a:t>2050</a:t>
              </a:r>
            </a:p>
          </p:txBody>
        </p:sp>
        <p:sp>
          <p:nvSpPr>
            <p:cNvPr id="52" name="Rectangle 43"/>
            <p:cNvSpPr/>
            <p:nvPr/>
          </p:nvSpPr>
          <p:spPr>
            <a:xfrm>
              <a:off x="2286000" y="3716575"/>
              <a:ext cx="122903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201.9</a:t>
              </a:r>
            </a:p>
          </p:txBody>
        </p:sp>
        <p:sp>
          <p:nvSpPr>
            <p:cNvPr id="53" name="Rectangle 45"/>
            <p:cNvSpPr/>
            <p:nvPr/>
          </p:nvSpPr>
          <p:spPr>
            <a:xfrm>
              <a:off x="5248729" y="3716575"/>
              <a:ext cx="1250978"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113.7</a:t>
              </a:r>
            </a:p>
          </p:txBody>
        </p:sp>
        <p:sp>
          <p:nvSpPr>
            <p:cNvPr id="58" name="Rectangle 42"/>
            <p:cNvSpPr/>
            <p:nvPr/>
          </p:nvSpPr>
          <p:spPr>
            <a:xfrm>
              <a:off x="820985" y="3719961"/>
              <a:ext cx="12293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107.5</a:t>
              </a:r>
            </a:p>
          </p:txBody>
        </p:sp>
        <p:sp>
          <p:nvSpPr>
            <p:cNvPr id="61" name="Rectangle 44"/>
            <p:cNvSpPr/>
            <p:nvPr/>
          </p:nvSpPr>
          <p:spPr>
            <a:xfrm>
              <a:off x="3751942" y="3716575"/>
              <a:ext cx="125744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150.3</a:t>
              </a:r>
            </a:p>
          </p:txBody>
        </p:sp>
        <p:sp>
          <p:nvSpPr>
            <p:cNvPr id="62" name="Rectangle 70"/>
            <p:cNvSpPr/>
            <p:nvPr/>
          </p:nvSpPr>
          <p:spPr>
            <a:xfrm>
              <a:off x="8129185" y="3719961"/>
              <a:ext cx="101481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t>1,693.1</a:t>
              </a:r>
            </a:p>
          </p:txBody>
        </p:sp>
        <p:sp>
          <p:nvSpPr>
            <p:cNvPr id="67" name="Rectangle 66"/>
            <p:cNvSpPr/>
            <p:nvPr/>
          </p:nvSpPr>
          <p:spPr>
            <a:xfrm>
              <a:off x="6695563" y="3715079"/>
              <a:ext cx="1259449"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1,119.7</a:t>
              </a:r>
            </a:p>
          </p:txBody>
        </p:sp>
      </p:grpSp>
      <p:grpSp>
        <p:nvGrpSpPr>
          <p:cNvPr id="6" name="Group 5"/>
          <p:cNvGrpSpPr/>
          <p:nvPr/>
        </p:nvGrpSpPr>
        <p:grpSpPr>
          <a:xfrm>
            <a:off x="0" y="1576568"/>
            <a:ext cx="9144000" cy="2089683"/>
            <a:chOff x="0" y="1576568"/>
            <a:chExt cx="9144000" cy="2089683"/>
          </a:xfrm>
        </p:grpSpPr>
        <p:grpSp>
          <p:nvGrpSpPr>
            <p:cNvPr id="5" name="Grupo 4"/>
            <p:cNvGrpSpPr/>
            <p:nvPr/>
          </p:nvGrpSpPr>
          <p:grpSpPr>
            <a:xfrm>
              <a:off x="2286000" y="1582975"/>
              <a:ext cx="1924811" cy="1761327"/>
              <a:chOff x="2286000" y="1917660"/>
              <a:chExt cx="1924811" cy="1761327"/>
            </a:xfrm>
          </p:grpSpPr>
          <p:sp>
            <p:nvSpPr>
              <p:cNvPr id="55" name="Oval 54"/>
              <p:cNvSpPr/>
              <p:nvPr/>
            </p:nvSpPr>
            <p:spPr>
              <a:xfrm>
                <a:off x="2973728" y="2047546"/>
                <a:ext cx="1237083" cy="295631"/>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86000" y="1917660"/>
                <a:ext cx="1172116"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Poultry</a:t>
                </a:r>
                <a:endParaRPr lang="en-GB" sz="2000" dirty="0">
                  <a:solidFill>
                    <a:srgbClr val="F1F0EC"/>
                  </a:solidFill>
                  <a:effectLst>
                    <a:outerShdw blurRad="50800" dist="38100" dir="5400000" algn="t" rotWithShape="0">
                      <a:prstClr val="black">
                        <a:alpha val="40000"/>
                      </a:prstClr>
                    </a:outerShdw>
                  </a:effectLst>
                </a:endParaRPr>
              </a:p>
            </p:txBody>
          </p:sp>
          <p:sp>
            <p:nvSpPr>
              <p:cNvPr id="22" name="Snip Single Corner Rectangle 21"/>
              <p:cNvSpPr/>
              <p:nvPr/>
            </p:nvSpPr>
            <p:spPr>
              <a:xfrm>
                <a:off x="2286000" y="2374860"/>
                <a:ext cx="1259613"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upo 8"/>
            <p:cNvGrpSpPr/>
            <p:nvPr/>
          </p:nvGrpSpPr>
          <p:grpSpPr>
            <a:xfrm>
              <a:off x="5244203" y="1582975"/>
              <a:ext cx="2711433" cy="1729623"/>
              <a:chOff x="5244203" y="1917660"/>
              <a:chExt cx="2711433" cy="1729623"/>
            </a:xfrm>
          </p:grpSpPr>
          <p:sp>
            <p:nvSpPr>
              <p:cNvPr id="56" name="Oval 55"/>
              <p:cNvSpPr/>
              <p:nvPr/>
            </p:nvSpPr>
            <p:spPr>
              <a:xfrm>
                <a:off x="6502399" y="2014696"/>
                <a:ext cx="976715" cy="361332"/>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257800" y="1917660"/>
                <a:ext cx="884652"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Aqua</a:t>
                </a:r>
                <a:endParaRPr lang="en-GB" sz="2000" dirty="0">
                  <a:solidFill>
                    <a:srgbClr val="F1F0EC"/>
                  </a:solidFill>
                  <a:effectLst>
                    <a:outerShdw blurRad="50800" dist="38100" dir="5400000" algn="t" rotWithShape="0">
                      <a:prstClr val="black">
                        <a:alpha val="40000"/>
                      </a:prstClr>
                    </a:outerShdw>
                  </a:effectLst>
                </a:endParaRPr>
              </a:p>
            </p:txBody>
          </p:sp>
          <p:sp>
            <p:nvSpPr>
              <p:cNvPr id="28" name="Snip Single Corner Rectangle 27"/>
              <p:cNvSpPr/>
              <p:nvPr/>
            </p:nvSpPr>
            <p:spPr>
              <a:xfrm>
                <a:off x="6695563" y="2343156"/>
                <a:ext cx="1260073"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Snip Single Corner Rectangle 59"/>
              <p:cNvSpPr/>
              <p:nvPr/>
            </p:nvSpPr>
            <p:spPr>
              <a:xfrm>
                <a:off x="5244203" y="2343152"/>
                <a:ext cx="1258196"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upo 3"/>
            <p:cNvGrpSpPr/>
            <p:nvPr/>
          </p:nvGrpSpPr>
          <p:grpSpPr>
            <a:xfrm>
              <a:off x="810668" y="1582975"/>
              <a:ext cx="1620570" cy="1729623"/>
              <a:chOff x="810668" y="1917660"/>
              <a:chExt cx="1620570" cy="1729623"/>
            </a:xfrm>
          </p:grpSpPr>
          <p:sp>
            <p:nvSpPr>
              <p:cNvPr id="54" name="Oval 53"/>
              <p:cNvSpPr/>
              <p:nvPr/>
            </p:nvSpPr>
            <p:spPr>
              <a:xfrm>
                <a:off x="1172262" y="2058492"/>
                <a:ext cx="1258976" cy="273737"/>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38200" y="1917660"/>
                <a:ext cx="1101634"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Bovine </a:t>
                </a:r>
                <a:endParaRPr lang="en-GB" sz="2000" dirty="0">
                  <a:solidFill>
                    <a:srgbClr val="F1F0EC"/>
                  </a:solidFill>
                  <a:effectLst>
                    <a:outerShdw blurRad="50800" dist="38100" dir="5400000" algn="t" rotWithShape="0">
                      <a:prstClr val="black">
                        <a:alpha val="40000"/>
                      </a:prstClr>
                    </a:outerShdw>
                  </a:effectLst>
                </a:endParaRPr>
              </a:p>
            </p:txBody>
          </p:sp>
          <p:sp>
            <p:nvSpPr>
              <p:cNvPr id="8" name="Snip Single Corner Rectangle 7"/>
              <p:cNvSpPr/>
              <p:nvPr/>
            </p:nvSpPr>
            <p:spPr>
              <a:xfrm>
                <a:off x="820985" y="2343156"/>
                <a:ext cx="1229334" cy="1304127"/>
              </a:xfrm>
              <a:prstGeom prst="snip1Rect">
                <a:avLst>
                  <a:gd name="adj" fmla="val 22441"/>
                </a:avLst>
              </a:prstGeom>
              <a:solidFill>
                <a:srgbClr val="FFFEFB">
                  <a:alpha val="4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descr="Boi.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668" y="2427708"/>
                <a:ext cx="1239652" cy="1215039"/>
              </a:xfrm>
              <a:prstGeom prst="rect">
                <a:avLst/>
              </a:prstGeom>
              <a:effectLst/>
            </p:spPr>
          </p:pic>
        </p:grpSp>
        <p:grpSp>
          <p:nvGrpSpPr>
            <p:cNvPr id="12" name="Grupo 11"/>
            <p:cNvGrpSpPr/>
            <p:nvPr/>
          </p:nvGrpSpPr>
          <p:grpSpPr>
            <a:xfrm>
              <a:off x="3768277" y="1582975"/>
              <a:ext cx="1611334" cy="1732690"/>
              <a:chOff x="3768277" y="1917660"/>
              <a:chExt cx="1611334" cy="1732690"/>
            </a:xfrm>
          </p:grpSpPr>
          <p:sp>
            <p:nvSpPr>
              <p:cNvPr id="57" name="Oval 56"/>
              <p:cNvSpPr/>
              <p:nvPr/>
            </p:nvSpPr>
            <p:spPr>
              <a:xfrm>
                <a:off x="4733701" y="2047542"/>
                <a:ext cx="645910" cy="295636"/>
              </a:xfrm>
              <a:prstGeom prst="ellipse">
                <a:avLst/>
              </a:prstGeom>
              <a:solidFill>
                <a:srgbClr val="183512">
                  <a:alpha val="36000"/>
                </a:srgb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10000" y="1917660"/>
                <a:ext cx="734571"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Pigs</a:t>
                </a:r>
                <a:endParaRPr lang="en-GB" sz="2000" dirty="0">
                  <a:solidFill>
                    <a:srgbClr val="F1F0EC"/>
                  </a:solidFill>
                  <a:effectLst>
                    <a:outerShdw blurRad="50800" dist="38100" dir="5400000" algn="t" rotWithShape="0">
                      <a:prstClr val="black">
                        <a:alpha val="40000"/>
                      </a:prstClr>
                    </a:outerShdw>
                  </a:effectLst>
                </a:endParaRPr>
              </a:p>
            </p:txBody>
          </p:sp>
          <p:sp>
            <p:nvSpPr>
              <p:cNvPr id="25" name="Snip Single Corner Rectangle 24"/>
              <p:cNvSpPr/>
              <p:nvPr/>
            </p:nvSpPr>
            <p:spPr>
              <a:xfrm>
                <a:off x="3780422" y="2346223"/>
                <a:ext cx="1227974" cy="1304127"/>
              </a:xfrm>
              <a:prstGeom prst="snip1Rect">
                <a:avLst>
                  <a:gd name="adj" fmla="val 22441"/>
                </a:avLst>
              </a:prstGeom>
              <a:solidFill>
                <a:srgbClr val="FFFEFB">
                  <a:alpha val="3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Picture 63" descr="porco.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68277" y="2451060"/>
                <a:ext cx="1239157" cy="1194754"/>
              </a:xfrm>
              <a:prstGeom prst="rect">
                <a:avLst/>
              </a:prstGeom>
            </p:spPr>
          </p:pic>
        </p:grpSp>
        <p:grpSp>
          <p:nvGrpSpPr>
            <p:cNvPr id="74" name="Group 73"/>
            <p:cNvGrpSpPr/>
            <p:nvPr/>
          </p:nvGrpSpPr>
          <p:grpSpPr>
            <a:xfrm>
              <a:off x="0" y="3371774"/>
              <a:ext cx="9144000" cy="294477"/>
              <a:chOff x="0" y="3706459"/>
              <a:chExt cx="9144000" cy="294477"/>
            </a:xfrm>
          </p:grpSpPr>
          <p:sp>
            <p:nvSpPr>
              <p:cNvPr id="47" name="Rectangle 46"/>
              <p:cNvSpPr/>
              <p:nvPr/>
            </p:nvSpPr>
            <p:spPr>
              <a:xfrm>
                <a:off x="0" y="3706459"/>
                <a:ext cx="716644"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dirty="0"/>
                  <a:t>2010</a:t>
                </a:r>
              </a:p>
            </p:txBody>
          </p:sp>
          <p:sp>
            <p:nvSpPr>
              <p:cNvPr id="33" name="Rectangle 32"/>
              <p:cNvSpPr/>
              <p:nvPr/>
            </p:nvSpPr>
            <p:spPr>
              <a:xfrm>
                <a:off x="2286125" y="3706459"/>
                <a:ext cx="1238105"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rgbClr val="000000"/>
                    </a:solidFill>
                  </a:rPr>
                  <a:t>98.9</a:t>
                </a:r>
              </a:p>
            </p:txBody>
          </p:sp>
          <p:sp>
            <p:nvSpPr>
              <p:cNvPr id="37" name="Rectangle 36"/>
              <p:cNvSpPr/>
              <p:nvPr/>
            </p:nvSpPr>
            <p:spPr>
              <a:xfrm>
                <a:off x="5244203" y="3706459"/>
                <a:ext cx="1258196"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59.9</a:t>
                </a:r>
              </a:p>
            </p:txBody>
          </p:sp>
          <p:sp>
            <p:nvSpPr>
              <p:cNvPr id="31" name="Rectangle 30"/>
              <p:cNvSpPr/>
              <p:nvPr/>
            </p:nvSpPr>
            <p:spPr>
              <a:xfrm>
                <a:off x="820985" y="3706459"/>
                <a:ext cx="1229334"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chemeClr val="tx1"/>
                    </a:solidFill>
                  </a:rPr>
                  <a:t>66.7</a:t>
                </a:r>
                <a:endParaRPr lang="en-US" sz="1600" b="1" dirty="0">
                  <a:solidFill>
                    <a:srgbClr val="000000"/>
                  </a:solidFill>
                </a:endParaRPr>
              </a:p>
            </p:txBody>
          </p:sp>
          <p:sp>
            <p:nvSpPr>
              <p:cNvPr id="35" name="Rectangle 34"/>
              <p:cNvSpPr/>
              <p:nvPr/>
            </p:nvSpPr>
            <p:spPr>
              <a:xfrm>
                <a:off x="3760036" y="3706459"/>
                <a:ext cx="1248360"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109.3</a:t>
                </a:r>
              </a:p>
            </p:txBody>
          </p:sp>
          <p:sp>
            <p:nvSpPr>
              <p:cNvPr id="69" name="Rectangle 68"/>
              <p:cNvSpPr/>
              <p:nvPr/>
            </p:nvSpPr>
            <p:spPr>
              <a:xfrm>
                <a:off x="8129185" y="3706459"/>
                <a:ext cx="1014815" cy="294477"/>
              </a:xfrm>
              <a:prstGeom prst="rect">
                <a:avLst/>
              </a:prstGeom>
              <a:solidFill>
                <a:srgbClr val="0F1F0A">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dirty="0"/>
                  <a:t>1,057.7</a:t>
                </a:r>
              </a:p>
            </p:txBody>
          </p:sp>
        </p:grpSp>
        <p:sp>
          <p:nvSpPr>
            <p:cNvPr id="72" name="Rectangle 71"/>
            <p:cNvSpPr/>
            <p:nvPr/>
          </p:nvSpPr>
          <p:spPr>
            <a:xfrm>
              <a:off x="8129185" y="2992306"/>
              <a:ext cx="800219" cy="369332"/>
            </a:xfrm>
            <a:prstGeom prst="rect">
              <a:avLst/>
            </a:prstGeom>
          </p:spPr>
          <p:txBody>
            <a:bodyPr wrap="none">
              <a:spAutoFit/>
            </a:bodyPr>
            <a:lstStyle/>
            <a:p>
              <a:pPr lvl="0">
                <a:spcBef>
                  <a:spcPct val="20000"/>
                </a:spcBef>
                <a:buClr>
                  <a:srgbClr val="2D559C"/>
                </a:buClr>
              </a:pPr>
              <a:r>
                <a:rPr lang="en-GB" b="1" dirty="0">
                  <a:solidFill>
                    <a:srgbClr val="F1F0EC"/>
                  </a:solidFill>
                  <a:effectLst>
                    <a:outerShdw blurRad="50800" dist="38100" dir="5400000" algn="t" rotWithShape="0">
                      <a:prstClr val="black">
                        <a:alpha val="40000"/>
                      </a:prstClr>
                    </a:outerShdw>
                  </a:effectLst>
                </a:rPr>
                <a:t>Total</a:t>
              </a:r>
              <a:endParaRPr lang="en-GB" dirty="0">
                <a:solidFill>
                  <a:srgbClr val="F1F0EC"/>
                </a:solidFill>
                <a:effectLst>
                  <a:outerShdw blurRad="50800" dist="38100" dir="5400000" algn="t" rotWithShape="0">
                    <a:prstClr val="black">
                      <a:alpha val="40000"/>
                    </a:prstClr>
                  </a:outerShdw>
                </a:effectLst>
              </a:endParaRPr>
            </a:p>
          </p:txBody>
        </p:sp>
        <p:pic>
          <p:nvPicPr>
            <p:cNvPr id="3" name="Picture 2" descr="galinha.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13432" y="2040175"/>
              <a:ext cx="1320108" cy="1259186"/>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5241464" y="2040175"/>
              <a:ext cx="1235529" cy="1469061"/>
            </a:xfrm>
            <a:prstGeom prst="rect">
              <a:avLst/>
            </a:prstGeom>
          </p:spPr>
        </p:pic>
        <p:sp>
          <p:nvSpPr>
            <p:cNvPr id="59" name="Rectangle 58"/>
            <p:cNvSpPr/>
            <p:nvPr/>
          </p:nvSpPr>
          <p:spPr>
            <a:xfrm>
              <a:off x="6696186" y="3361638"/>
              <a:ext cx="1259449" cy="294477"/>
            </a:xfrm>
            <a:prstGeom prst="rect">
              <a:avLst/>
            </a:prstGeom>
            <a:solidFill>
              <a:srgbClr val="FFFEF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000000"/>
                  </a:solidFill>
                </a:rPr>
                <a:t>722.9 </a:t>
              </a:r>
            </a:p>
          </p:txBody>
        </p:sp>
        <p:sp>
          <p:nvSpPr>
            <p:cNvPr id="66" name="Rectangle 65"/>
            <p:cNvSpPr/>
            <p:nvPr/>
          </p:nvSpPr>
          <p:spPr>
            <a:xfrm>
              <a:off x="6696186" y="1576568"/>
              <a:ext cx="788171" cy="400110"/>
            </a:xfrm>
            <a:prstGeom prst="rect">
              <a:avLst/>
            </a:prstGeom>
          </p:spPr>
          <p:txBody>
            <a:bodyPr wrap="none">
              <a:spAutoFit/>
            </a:bodyPr>
            <a:lstStyle/>
            <a:p>
              <a:pPr lvl="0">
                <a:spcBef>
                  <a:spcPct val="20000"/>
                </a:spcBef>
                <a:buClr>
                  <a:srgbClr val="2D559C"/>
                </a:buClr>
              </a:pPr>
              <a:r>
                <a:rPr lang="en-GB" sz="2000" b="1" dirty="0">
                  <a:solidFill>
                    <a:srgbClr val="F1F0EC"/>
                  </a:solidFill>
                  <a:effectLst>
                    <a:outerShdw blurRad="50800" dist="38100" dir="5400000" algn="t" rotWithShape="0">
                      <a:prstClr val="black">
                        <a:alpha val="40000"/>
                      </a:prstClr>
                    </a:outerShdw>
                  </a:effectLst>
                </a:rPr>
                <a:t>Milk</a:t>
              </a:r>
              <a:endParaRPr lang="en-GB" sz="2000" dirty="0">
                <a:solidFill>
                  <a:srgbClr val="F1F0EC"/>
                </a:solidFill>
                <a:effectLst>
                  <a:outerShdw blurRad="50800" dist="38100" dir="5400000" algn="t" rotWithShape="0">
                    <a:prstClr val="black">
                      <a:alpha val="40000"/>
                    </a:prstClr>
                  </a:outerShdw>
                </a:effectLst>
              </a:endParaRPr>
            </a:p>
          </p:txBody>
        </p:sp>
        <p:pic>
          <p:nvPicPr>
            <p:cNvPr id="16" name="Picture 15" descr="Dairy-products image copy.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641696" y="2192575"/>
              <a:ext cx="1359295" cy="976993"/>
            </a:xfrm>
            <a:prstGeom prst="rect">
              <a:avLst/>
            </a:prstGeom>
          </p:spPr>
        </p:pic>
      </p:grpSp>
      <p:sp>
        <p:nvSpPr>
          <p:cNvPr id="68" name="Rectangle 67"/>
          <p:cNvSpPr/>
          <p:nvPr/>
        </p:nvSpPr>
        <p:spPr>
          <a:xfrm>
            <a:off x="69954" y="4814127"/>
            <a:ext cx="8915284" cy="430887"/>
          </a:xfrm>
          <a:prstGeom prst="rect">
            <a:avLst/>
          </a:prstGeom>
        </p:spPr>
        <p:txBody>
          <a:bodyPr wrap="square">
            <a:spAutoFit/>
          </a:bodyPr>
          <a:lstStyle/>
          <a:p>
            <a:r>
              <a:rPr lang="en-GB" sz="1100" i="1" dirty="0">
                <a:solidFill>
                  <a:srgbClr val="FFFEFB"/>
                </a:solidFill>
              </a:rPr>
              <a:t> Source: FAO Global Food Outlook November 2012/ FAO World agriculture towards 2030/2050 - 2012 Rev / OECD FAO Ag Outlook 2013 </a:t>
            </a:r>
          </a:p>
          <a:p>
            <a:r>
              <a:rPr lang="en-GB" sz="1100" i="1" dirty="0">
                <a:solidFill>
                  <a:srgbClr val="FFFEFB"/>
                </a:solidFill>
              </a:rPr>
              <a:t> </a:t>
            </a:r>
          </a:p>
        </p:txBody>
      </p:sp>
      <p:grpSp>
        <p:nvGrpSpPr>
          <p:cNvPr id="71" name="Grupo 15"/>
          <p:cNvGrpSpPr/>
          <p:nvPr/>
        </p:nvGrpSpPr>
        <p:grpSpPr>
          <a:xfrm>
            <a:off x="7893339" y="4052742"/>
            <a:ext cx="1190330" cy="597964"/>
            <a:chOff x="7953670" y="4170665"/>
            <a:chExt cx="1190330" cy="597964"/>
          </a:xfrm>
        </p:grpSpPr>
        <p:sp>
          <p:nvSpPr>
            <p:cNvPr id="76" name="Rectangle 45"/>
            <p:cNvSpPr/>
            <p:nvPr/>
          </p:nvSpPr>
          <p:spPr>
            <a:xfrm>
              <a:off x="8079958" y="4255702"/>
              <a:ext cx="1064042" cy="512927"/>
            </a:xfrm>
            <a:prstGeom prst="rect">
              <a:avLst/>
            </a:prstGeom>
            <a:solidFill>
              <a:srgbClr val="FFFEFB">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b="1" dirty="0">
                <a:solidFill>
                  <a:srgbClr val="000000"/>
                </a:solidFill>
                <a:effectLst>
                  <a:outerShdw blurRad="50800" dist="38100" dir="5400000" algn="t" rotWithShape="0">
                    <a:prstClr val="black">
                      <a:alpha val="40000"/>
                    </a:prstClr>
                  </a:outerShdw>
                </a:effectLst>
              </a:endParaRPr>
            </a:p>
          </p:txBody>
        </p:sp>
        <p:sp>
          <p:nvSpPr>
            <p:cNvPr id="78" name="Rectangle 77"/>
            <p:cNvSpPr/>
            <p:nvPr/>
          </p:nvSpPr>
          <p:spPr>
            <a:xfrm>
              <a:off x="7953670" y="4170665"/>
              <a:ext cx="846841" cy="523220"/>
            </a:xfrm>
            <a:prstGeom prst="rect">
              <a:avLst/>
            </a:prstGeom>
          </p:spPr>
          <p:txBody>
            <a:bodyPr wrap="square">
              <a:spAutoFit/>
            </a:bodyPr>
            <a:lstStyle/>
            <a:p>
              <a:pPr lvl="0" algn="ctr">
                <a:spcBef>
                  <a:spcPct val="20000"/>
                </a:spcBef>
                <a:buClr>
                  <a:srgbClr val="2D559C"/>
                </a:buClr>
              </a:pPr>
              <a:endParaRPr lang="en-GB" sz="2800" b="1" dirty="0">
                <a:solidFill>
                  <a:srgbClr val="FF0000"/>
                </a:solidFill>
                <a:effectLst>
                  <a:outerShdw blurRad="38100" dist="38100" dir="2700000" algn="tl">
                    <a:srgbClr val="000000">
                      <a:alpha val="43137"/>
                    </a:srgbClr>
                  </a:outerShdw>
                </a:effectLst>
              </a:endParaRPr>
            </a:p>
          </p:txBody>
        </p:sp>
        <p:sp>
          <p:nvSpPr>
            <p:cNvPr id="79" name="Rectangle 78"/>
            <p:cNvSpPr/>
            <p:nvPr/>
          </p:nvSpPr>
          <p:spPr>
            <a:xfrm>
              <a:off x="8079958" y="4229140"/>
              <a:ext cx="1042785" cy="523220"/>
            </a:xfrm>
            <a:prstGeom prst="rect">
              <a:avLst/>
            </a:prstGeom>
          </p:spPr>
          <p:txBody>
            <a:bodyPr wrap="square">
              <a:spAutoFit/>
            </a:bodyPr>
            <a:lstStyle/>
            <a:p>
              <a:pPr lvl="0" algn="ctr">
                <a:spcBef>
                  <a:spcPct val="20000"/>
                </a:spcBef>
                <a:buClr>
                  <a:srgbClr val="2D559C"/>
                </a:buClr>
              </a:pPr>
              <a:r>
                <a:rPr lang="en-GB" sz="2800" b="1" dirty="0">
                  <a:solidFill>
                    <a:srgbClr val="FF0000"/>
                  </a:solidFill>
                  <a:effectLst>
                    <a:outerShdw blurRad="38100" dist="38100" dir="2700000" algn="tl">
                      <a:srgbClr val="000000">
                        <a:alpha val="43137"/>
                      </a:srgbClr>
                    </a:outerShdw>
                  </a:effectLst>
                </a:rPr>
                <a:t>1.6X</a:t>
              </a:r>
            </a:p>
          </p:txBody>
        </p:sp>
      </p:grpSp>
      <p:grpSp>
        <p:nvGrpSpPr>
          <p:cNvPr id="80" name="Grupo 13"/>
          <p:cNvGrpSpPr/>
          <p:nvPr/>
        </p:nvGrpSpPr>
        <p:grpSpPr>
          <a:xfrm>
            <a:off x="1044801" y="4056985"/>
            <a:ext cx="6590422" cy="1079969"/>
            <a:chOff x="1044801" y="4211192"/>
            <a:chExt cx="6590422" cy="1079969"/>
          </a:xfrm>
        </p:grpSpPr>
        <p:sp>
          <p:nvSpPr>
            <p:cNvPr id="81" name="Rectangle 80"/>
            <p:cNvSpPr/>
            <p:nvPr/>
          </p:nvSpPr>
          <p:spPr>
            <a:xfrm>
              <a:off x="1044801" y="4211192"/>
              <a:ext cx="1346758" cy="400110"/>
            </a:xfrm>
            <a:prstGeom prst="rect">
              <a:avLst/>
            </a:prstGeom>
          </p:spPr>
          <p:txBody>
            <a:bodyPr wrap="square">
              <a:spAutoFit/>
            </a:bodyPr>
            <a:lstStyle/>
            <a:p>
              <a:pPr lvl="0">
                <a:spcBef>
                  <a:spcPct val="20000"/>
                </a:spcBef>
                <a:buClr>
                  <a:srgbClr val="2D559C"/>
                </a:buClr>
              </a:pPr>
              <a:r>
                <a:rPr lang="en-GB" sz="2000" b="1" dirty="0">
                  <a:solidFill>
                    <a:srgbClr val="FFFF00"/>
                  </a:solidFill>
                </a:rPr>
                <a:t>In 2050:</a:t>
              </a:r>
            </a:p>
          </p:txBody>
        </p:sp>
        <p:sp>
          <p:nvSpPr>
            <p:cNvPr id="82" name="CaixaDeTexto 10"/>
            <p:cNvSpPr txBox="1"/>
            <p:nvPr/>
          </p:nvSpPr>
          <p:spPr>
            <a:xfrm>
              <a:off x="2277373" y="4254467"/>
              <a:ext cx="5357850" cy="1036694"/>
            </a:xfrm>
            <a:prstGeom prst="rect">
              <a:avLst/>
            </a:prstGeom>
            <a:noFill/>
          </p:spPr>
          <p:txBody>
            <a:bodyPr wrap="square" rtlCol="0">
              <a:spAutoFit/>
            </a:bodyPr>
            <a:lstStyle/>
            <a:p>
              <a:pPr>
                <a:lnSpc>
                  <a:spcPct val="110000"/>
                </a:lnSpc>
              </a:pPr>
              <a:r>
                <a:rPr lang="en-GB" sz="1400" b="1" dirty="0">
                  <a:solidFill>
                    <a:srgbClr val="FFFEFB"/>
                  </a:solidFill>
                </a:rPr>
                <a:t>meats 433.1 million tonnes  </a:t>
              </a:r>
              <a:r>
                <a:rPr lang="en-GB" sz="1400" b="1" dirty="0">
                  <a:solidFill>
                    <a:srgbClr val="FFFF00"/>
                  </a:solidFill>
                </a:rPr>
                <a:t>- + 1,3% APR</a:t>
              </a:r>
            </a:p>
            <a:p>
              <a:pPr>
                <a:lnSpc>
                  <a:spcPct val="110000"/>
                </a:lnSpc>
              </a:pPr>
              <a:r>
                <a:rPr lang="en-GB" sz="1400" b="1" dirty="0">
                  <a:solidFill>
                    <a:srgbClr val="FFFEFB"/>
                  </a:solidFill>
                </a:rPr>
                <a:t>aqua   113.7  million tonnes  </a:t>
              </a:r>
              <a:r>
                <a:rPr lang="en-GB" sz="1400" b="1" dirty="0">
                  <a:solidFill>
                    <a:srgbClr val="FFFF00"/>
                  </a:solidFill>
                </a:rPr>
                <a:t>- + 1.6 % APR</a:t>
              </a:r>
            </a:p>
            <a:p>
              <a:pPr>
                <a:lnSpc>
                  <a:spcPct val="110000"/>
                </a:lnSpc>
              </a:pPr>
              <a:r>
                <a:rPr lang="en-GB" sz="1400" b="1" dirty="0">
                  <a:solidFill>
                    <a:srgbClr val="FFFEFB"/>
                  </a:solidFill>
                </a:rPr>
                <a:t>milk    1119.7 million tonnes </a:t>
              </a:r>
              <a:r>
                <a:rPr lang="en-GB" sz="1400" b="1" dirty="0">
                  <a:solidFill>
                    <a:srgbClr val="FFFF00"/>
                  </a:solidFill>
                </a:rPr>
                <a:t>- + 1.1 % APR</a:t>
              </a:r>
            </a:p>
            <a:p>
              <a:pPr>
                <a:lnSpc>
                  <a:spcPct val="110000"/>
                </a:lnSpc>
              </a:pPr>
              <a:endParaRPr lang="en-GB" sz="1400" b="1" dirty="0">
                <a:solidFill>
                  <a:srgbClr val="FFFF00"/>
                </a:solidFill>
              </a:endParaRPr>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2306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1+#ppt_w/2"/>
                                          </p:val>
                                        </p:tav>
                                        <p:tav tm="100000">
                                          <p:val>
                                            <p:strVal val="#ppt_x"/>
                                          </p:val>
                                        </p:tav>
                                      </p:tavLst>
                                    </p:anim>
                                    <p:anim calcmode="lin" valueType="num">
                                      <p:cBhvr additive="base">
                                        <p:cTn id="25"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800" dirty="0"/>
              <a:t>FAO</a:t>
            </a:r>
            <a:r>
              <a:rPr lang="en-US" sz="2800" dirty="0">
                <a:effectLst>
                  <a:outerShdw blurRad="50800" dist="38100" dir="5400000" algn="t" rotWithShape="0">
                    <a:prstClr val="black">
                      <a:alpha val="55000"/>
                    </a:prstClr>
                  </a:outerShdw>
                </a:effectLst>
              </a:rPr>
              <a:t> </a:t>
            </a:r>
            <a:r>
              <a:rPr lang="en-US" sz="2800" dirty="0"/>
              <a:t>Stats</a:t>
            </a:r>
          </a:p>
        </p:txBody>
      </p:sp>
      <p:grpSp>
        <p:nvGrpSpPr>
          <p:cNvPr id="8" name="Grupo 10"/>
          <p:cNvGrpSpPr/>
          <p:nvPr/>
        </p:nvGrpSpPr>
        <p:grpSpPr>
          <a:xfrm>
            <a:off x="304800" y="1708232"/>
            <a:ext cx="6629400" cy="939718"/>
            <a:chOff x="990600" y="2343150"/>
            <a:chExt cx="6225863" cy="1101612"/>
          </a:xfrm>
        </p:grpSpPr>
        <p:sp>
          <p:nvSpPr>
            <p:cNvPr id="9" name="Snip Single Corner Rectangle 8"/>
            <p:cNvSpPr/>
            <p:nvPr/>
          </p:nvSpPr>
          <p:spPr>
            <a:xfrm>
              <a:off x="990600" y="2343150"/>
              <a:ext cx="6225863" cy="1101612"/>
            </a:xfrm>
            <a:prstGeom prst="snip1Rect">
              <a:avLst>
                <a:gd name="adj" fmla="val 32122"/>
              </a:avLst>
            </a:prstGeom>
            <a:solidFill>
              <a:srgbClr val="FFFEFB">
                <a:alpha val="82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108072" y="2418646"/>
              <a:ext cx="5327329" cy="900619"/>
            </a:xfrm>
            <a:prstGeom prst="rect">
              <a:avLst/>
            </a:prstGeom>
          </p:spPr>
          <p:txBody>
            <a:bodyPr vert="horz" lIns="180000" tIns="54000" rIns="72000" bIns="0" rtlCol="0" anchor="t">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lumMod val="75000"/>
                    </a:schemeClr>
                  </a:solidFill>
                </a:rPr>
                <a:t>Meat &amp; Fish production will increase almost </a:t>
              </a:r>
              <a:r>
                <a:rPr lang="en-US" sz="2000" b="1" dirty="0">
                  <a:solidFill>
                    <a:srgbClr val="FF6600"/>
                  </a:solidFill>
                </a:rPr>
                <a:t>2 </a:t>
              </a:r>
              <a:r>
                <a:rPr lang="en-US" sz="2000" b="1" dirty="0">
                  <a:solidFill>
                    <a:schemeClr val="tx2">
                      <a:lumMod val="75000"/>
                    </a:schemeClr>
                  </a:solidFill>
                </a:rPr>
                <a:t>fold ...</a:t>
              </a:r>
            </a:p>
          </p:txBody>
        </p:sp>
      </p:grpSp>
      <p:grpSp>
        <p:nvGrpSpPr>
          <p:cNvPr id="11" name="Grupo 10"/>
          <p:cNvGrpSpPr/>
          <p:nvPr/>
        </p:nvGrpSpPr>
        <p:grpSpPr>
          <a:xfrm>
            <a:off x="1905000" y="3105150"/>
            <a:ext cx="6877420" cy="1202292"/>
            <a:chOff x="990601" y="2310015"/>
            <a:chExt cx="5991300" cy="1202292"/>
          </a:xfrm>
        </p:grpSpPr>
        <p:sp>
          <p:nvSpPr>
            <p:cNvPr id="12" name="Snip Single Corner Rectangle 11"/>
            <p:cNvSpPr/>
            <p:nvPr/>
          </p:nvSpPr>
          <p:spPr>
            <a:xfrm>
              <a:off x="990601" y="2343150"/>
              <a:ext cx="5991300" cy="1088102"/>
            </a:xfrm>
            <a:prstGeom prst="snip1Rect">
              <a:avLst>
                <a:gd name="adj" fmla="val 30790"/>
              </a:avLst>
            </a:prstGeom>
            <a:solidFill>
              <a:schemeClr val="tx2">
                <a:lumMod val="75000"/>
                <a:alpha val="87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041686" y="2310015"/>
              <a:ext cx="5834280" cy="1202292"/>
            </a:xfrm>
            <a:prstGeom prst="rect">
              <a:avLst/>
            </a:prstGeom>
          </p:spPr>
          <p:txBody>
            <a:bodyPr vert="horz" lIns="180000" tIns="54000" rIns="72000" bIns="0" rtlCol="0" anchor="t">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40000"/>
                </a:lnSpc>
                <a:buNone/>
              </a:pPr>
              <a:r>
                <a:rPr lang="pt-BR" sz="2000" b="1" dirty="0">
                  <a:solidFill>
                    <a:srgbClr val="FFFEFB"/>
                  </a:solidFill>
                  <a:effectLst>
                    <a:outerShdw blurRad="50800" dist="38100" dir="5400000" algn="t" rotWithShape="0">
                      <a:prstClr val="black">
                        <a:alpha val="40000"/>
                      </a:prstClr>
                    </a:outerShdw>
                  </a:effectLst>
                </a:rPr>
                <a:t>…</a:t>
              </a:r>
              <a:r>
                <a:rPr lang="en-US" sz="2000" b="1" dirty="0">
                  <a:solidFill>
                    <a:srgbClr val="FFFEFB"/>
                  </a:solidFill>
                  <a:effectLst>
                    <a:outerShdw blurRad="50800" dist="38100" dir="5400000" algn="t" rotWithShape="0">
                      <a:prstClr val="black">
                        <a:alpha val="40000"/>
                      </a:prstClr>
                    </a:outerShdw>
                  </a:effectLst>
                </a:rPr>
                <a:t>will this represent the production of feed, grains and cereals at the same rate</a:t>
              </a:r>
              <a:r>
                <a:rPr lang="pt-BR" sz="2000" b="1" dirty="0">
                  <a:solidFill>
                    <a:srgbClr val="FFFEFB"/>
                  </a:solidFill>
                  <a:effectLst>
                    <a:outerShdw blurRad="50800" dist="38100" dir="5400000" algn="t" rotWithShape="0">
                      <a:prstClr val="black">
                        <a:alpha val="40000"/>
                      </a:prstClr>
                    </a:outerShdw>
                  </a:effectLst>
                </a:rPr>
                <a:t>?</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5014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US" sz="2800" dirty="0"/>
              <a:t>The sustainability challenge:</a:t>
            </a:r>
          </a:p>
        </p:txBody>
      </p:sp>
      <p:sp>
        <p:nvSpPr>
          <p:cNvPr id="2" name="Slide Number Placeholder 1"/>
          <p:cNvSpPr>
            <a:spLocks noGrp="1"/>
          </p:cNvSpPr>
          <p:nvPr>
            <p:ph type="sldNum" sz="quarter" idx="4294967295"/>
          </p:nvPr>
        </p:nvSpPr>
        <p:spPr>
          <a:xfrm>
            <a:off x="7010400" y="4767263"/>
            <a:ext cx="2133600" cy="274637"/>
          </a:xfrm>
        </p:spPr>
        <p:txBody>
          <a:bodyPr/>
          <a:lstStyle/>
          <a:p>
            <a:fld id="{B6F15528-21DE-4FAA-801E-634DDDAF4B2B}" type="slidenum">
              <a:rPr lang="en-US" smtClean="0">
                <a:solidFill>
                  <a:prstClr val="black">
                    <a:tint val="75000"/>
                  </a:prstClr>
                </a:solidFill>
                <a:latin typeface="Georgia"/>
              </a:rPr>
              <a:pPr/>
              <a:t>23</a:t>
            </a:fld>
            <a:endParaRPr lang="en-US">
              <a:solidFill>
                <a:prstClr val="black">
                  <a:tint val="75000"/>
                </a:prstClr>
              </a:solidFill>
              <a:latin typeface="Georgia"/>
            </a:endParaRPr>
          </a:p>
        </p:txBody>
      </p:sp>
      <p:sp>
        <p:nvSpPr>
          <p:cNvPr id="13" name="Content Placeholder 2"/>
          <p:cNvSpPr txBox="1">
            <a:spLocks/>
          </p:cNvSpPr>
          <p:nvPr/>
        </p:nvSpPr>
        <p:spPr>
          <a:xfrm>
            <a:off x="1981200" y="1581150"/>
            <a:ext cx="5562600" cy="2286001"/>
          </a:xfrm>
          <a:prstGeom prst="rect">
            <a:avLst/>
          </a:prstGeom>
        </p:spPr>
        <p:txBody>
          <a:bodyPr>
            <a:norm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dirty="0">
                <a:solidFill>
                  <a:schemeClr val="tx1"/>
                </a:solidFill>
              </a:rPr>
              <a:t>Produce more </a:t>
            </a:r>
          </a:p>
          <a:p>
            <a:pPr>
              <a:spcAft>
                <a:spcPts val="600"/>
              </a:spcAft>
            </a:pPr>
            <a:r>
              <a:rPr lang="en-GB" sz="2400" dirty="0">
                <a:solidFill>
                  <a:schemeClr val="tx1"/>
                </a:solidFill>
              </a:rPr>
              <a:t>Using Less </a:t>
            </a:r>
          </a:p>
          <a:p>
            <a:pPr>
              <a:spcAft>
                <a:spcPts val="600"/>
              </a:spcAft>
            </a:pPr>
            <a:r>
              <a:rPr lang="en-GB" sz="2400" dirty="0">
                <a:solidFill>
                  <a:schemeClr val="tx1"/>
                </a:solidFill>
              </a:rPr>
              <a:t>Even better </a:t>
            </a:r>
          </a:p>
          <a:p>
            <a:pPr>
              <a:spcAft>
                <a:spcPts val="600"/>
              </a:spcAft>
            </a:pPr>
            <a:r>
              <a:rPr lang="en-GB" sz="2400" dirty="0">
                <a:solidFill>
                  <a:schemeClr val="tx1"/>
                </a:solidFill>
              </a:rPr>
              <a:t>At an affordable cost to consumer</a:t>
            </a:r>
          </a:p>
          <a:p>
            <a:pPr marL="0" indent="0">
              <a:spcAft>
                <a:spcPts val="600"/>
              </a:spcAft>
              <a:buNone/>
            </a:pPr>
            <a:endParaRPr lang="en-GB" sz="2400" dirty="0">
              <a:solidFill>
                <a:schemeClr val="tx1"/>
              </a:solidFill>
            </a:endParaRPr>
          </a:p>
        </p:txBody>
      </p:sp>
    </p:spTree>
    <p:extLst>
      <p:ext uri="{BB962C8B-B14F-4D97-AF65-F5344CB8AC3E}">
        <p14:creationId xmlns:p14="http://schemas.microsoft.com/office/powerpoint/2010/main" val="23074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6Fs</a:t>
            </a:r>
            <a:br>
              <a:rPr lang="en-US" dirty="0"/>
            </a:br>
            <a:r>
              <a:rPr lang="en-US" dirty="0"/>
              <a:t>Many competing for the same resources</a:t>
            </a:r>
          </a:p>
        </p:txBody>
      </p:sp>
      <p:graphicFrame>
        <p:nvGraphicFramePr>
          <p:cNvPr id="10" name="Content Placeholder 9"/>
          <p:cNvGraphicFramePr>
            <a:graphicFrameLocks noGrp="1"/>
          </p:cNvGraphicFramePr>
          <p:nvPr>
            <p:ph idx="1"/>
          </p:nvPr>
        </p:nvGraphicFramePr>
        <p:xfrm>
          <a:off x="3200400" y="1276350"/>
          <a:ext cx="2819400" cy="316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02225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94253"/>
            <a:ext cx="9144000" cy="86500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familia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759261"/>
            <a:ext cx="9144000" cy="2003746"/>
          </a:xfrm>
          <a:prstGeom prst="rect">
            <a:avLst/>
          </a:prstGeom>
          <a:effectLst>
            <a:outerShdw blurRad="50800" dist="38100" dir="5400000" algn="t" rotWithShape="0">
              <a:prstClr val="black">
                <a:alpha val="40000"/>
              </a:prstClr>
            </a:outerShdw>
          </a:effectLst>
        </p:spPr>
      </p:pic>
      <p:sp>
        <p:nvSpPr>
          <p:cNvPr id="3" name="Título 2"/>
          <p:cNvSpPr>
            <a:spLocks noGrp="1"/>
          </p:cNvSpPr>
          <p:nvPr>
            <p:ph type="title"/>
          </p:nvPr>
        </p:nvSpPr>
        <p:spPr/>
        <p:txBody>
          <a:bodyPr>
            <a:normAutofit/>
          </a:bodyPr>
          <a:lstStyle/>
          <a:p>
            <a:pPr marL="514350" indent="-514350">
              <a:lnSpc>
                <a:spcPct val="130000"/>
              </a:lnSpc>
            </a:pPr>
            <a:r>
              <a:rPr lang="en-US" sz="3600" dirty="0">
                <a:solidFill>
                  <a:srgbClr val="244188"/>
                </a:solidFill>
              </a:rPr>
              <a:t>Keeping it affordable</a:t>
            </a:r>
          </a:p>
        </p:txBody>
      </p:sp>
      <p:sp>
        <p:nvSpPr>
          <p:cNvPr id="2" name="Slide Number Placeholder 1"/>
          <p:cNvSpPr>
            <a:spLocks noGrp="1"/>
          </p:cNvSpPr>
          <p:nvPr>
            <p:ph type="sldNum" sz="quarter" idx="4294967295"/>
          </p:nvPr>
        </p:nvSpPr>
        <p:spPr>
          <a:xfrm>
            <a:off x="7010400" y="4767263"/>
            <a:ext cx="2133600" cy="274637"/>
          </a:xfrm>
        </p:spPr>
        <p:txBody>
          <a:bodyPr/>
          <a:lstStyle/>
          <a:p>
            <a:fld id="{B6F15528-21DE-4FAA-801E-634DDDAF4B2B}" type="slidenum">
              <a:rPr lang="en-US" smtClean="0">
                <a:solidFill>
                  <a:prstClr val="black">
                    <a:tint val="75000"/>
                  </a:prstClr>
                </a:solidFill>
                <a:latin typeface="Georgia"/>
              </a:rPr>
              <a:pPr/>
              <a:t>25</a:t>
            </a:fld>
            <a:endParaRPr lang="en-US">
              <a:solidFill>
                <a:prstClr val="black">
                  <a:tint val="75000"/>
                </a:prstClr>
              </a:solidFill>
              <a:latin typeface="Georgia"/>
            </a:endParaRPr>
          </a:p>
        </p:txBody>
      </p:sp>
      <p:sp>
        <p:nvSpPr>
          <p:cNvPr id="8" name="Rectangle 6"/>
          <p:cNvSpPr/>
          <p:nvPr/>
        </p:nvSpPr>
        <p:spPr>
          <a:xfrm>
            <a:off x="-88900" y="1948904"/>
            <a:ext cx="3308350" cy="707886"/>
          </a:xfrm>
          <a:prstGeom prst="rect">
            <a:avLst/>
          </a:prstGeom>
        </p:spPr>
        <p:txBody>
          <a:bodyPr wrap="square" anchor="b">
            <a:spAutoFit/>
          </a:bodyPr>
          <a:lstStyle/>
          <a:p>
            <a:pPr algn="r">
              <a:spcBef>
                <a:spcPct val="20000"/>
              </a:spcBef>
              <a:buClr>
                <a:srgbClr val="2D559C"/>
              </a:buClr>
            </a:pPr>
            <a:r>
              <a:rPr lang="en-GB" sz="2000" b="1" dirty="0">
                <a:solidFill>
                  <a:schemeClr val="tx2">
                    <a:lumMod val="50000"/>
                  </a:schemeClr>
                </a:solidFill>
              </a:rPr>
              <a:t>% share of family income spent on food</a:t>
            </a:r>
          </a:p>
        </p:txBody>
      </p:sp>
      <p:sp>
        <p:nvSpPr>
          <p:cNvPr id="9" name="Rectangle 6"/>
          <p:cNvSpPr/>
          <p:nvPr/>
        </p:nvSpPr>
        <p:spPr>
          <a:xfrm>
            <a:off x="3360921" y="2032837"/>
            <a:ext cx="1105704" cy="523220"/>
          </a:xfrm>
          <a:prstGeom prst="rect">
            <a:avLst/>
          </a:prstGeom>
        </p:spPr>
        <p:txBody>
          <a:bodyPr wrap="square" anchor="b">
            <a:spAutoFit/>
          </a:bodyPr>
          <a:lstStyle/>
          <a:p>
            <a:pPr algn="ctr">
              <a:spcBef>
                <a:spcPct val="20000"/>
              </a:spcBef>
              <a:buClr>
                <a:srgbClr val="2D559C"/>
              </a:buClr>
            </a:pPr>
            <a:r>
              <a:rPr lang="en-GB" sz="2800" b="1" dirty="0">
                <a:solidFill>
                  <a:schemeClr val="tx2"/>
                </a:solidFill>
              </a:rPr>
              <a:t>20%</a:t>
            </a:r>
          </a:p>
        </p:txBody>
      </p:sp>
      <p:sp>
        <p:nvSpPr>
          <p:cNvPr id="10" name="Rectangle 6"/>
          <p:cNvSpPr/>
          <p:nvPr/>
        </p:nvSpPr>
        <p:spPr>
          <a:xfrm>
            <a:off x="4535210" y="2032837"/>
            <a:ext cx="1537824" cy="523220"/>
          </a:xfrm>
          <a:prstGeom prst="rect">
            <a:avLst/>
          </a:prstGeom>
        </p:spPr>
        <p:txBody>
          <a:bodyPr wrap="square" anchor="b">
            <a:spAutoFit/>
          </a:bodyPr>
          <a:lstStyle/>
          <a:p>
            <a:pPr algn="ctr">
              <a:spcBef>
                <a:spcPct val="20000"/>
              </a:spcBef>
              <a:buClr>
                <a:srgbClr val="2D559C"/>
              </a:buClr>
            </a:pPr>
            <a:r>
              <a:rPr lang="en-GB" sz="2800" b="1" dirty="0">
                <a:solidFill>
                  <a:schemeClr val="tx2"/>
                </a:solidFill>
              </a:rPr>
              <a:t>5%</a:t>
            </a:r>
          </a:p>
        </p:txBody>
      </p:sp>
      <p:sp>
        <p:nvSpPr>
          <p:cNvPr id="11" name="Rectangle 6"/>
          <p:cNvSpPr/>
          <p:nvPr/>
        </p:nvSpPr>
        <p:spPr>
          <a:xfrm>
            <a:off x="6174466" y="2032837"/>
            <a:ext cx="1105704" cy="523220"/>
          </a:xfrm>
          <a:prstGeom prst="rect">
            <a:avLst/>
          </a:prstGeom>
        </p:spPr>
        <p:txBody>
          <a:bodyPr wrap="square" anchor="b">
            <a:spAutoFit/>
          </a:bodyPr>
          <a:lstStyle/>
          <a:p>
            <a:pPr algn="ctr">
              <a:spcBef>
                <a:spcPct val="20000"/>
              </a:spcBef>
              <a:buClr>
                <a:srgbClr val="2D559C"/>
              </a:buClr>
            </a:pPr>
            <a:r>
              <a:rPr lang="en-GB" sz="2800" b="1" dirty="0">
                <a:solidFill>
                  <a:schemeClr val="tx2"/>
                </a:solidFill>
              </a:rPr>
              <a:t>70%</a:t>
            </a:r>
          </a:p>
        </p:txBody>
      </p:sp>
      <p:sp>
        <p:nvSpPr>
          <p:cNvPr id="12" name="Rectangle 6"/>
          <p:cNvSpPr/>
          <p:nvPr/>
        </p:nvSpPr>
        <p:spPr>
          <a:xfrm>
            <a:off x="3196704" y="1549586"/>
            <a:ext cx="1313714" cy="338554"/>
          </a:xfrm>
          <a:prstGeom prst="rect">
            <a:avLst/>
          </a:prstGeom>
        </p:spPr>
        <p:txBody>
          <a:bodyPr wrap="square" anchor="b">
            <a:spAutoFit/>
          </a:bodyPr>
          <a:lstStyle/>
          <a:p>
            <a:pPr algn="ctr">
              <a:spcBef>
                <a:spcPct val="20000"/>
              </a:spcBef>
              <a:buClr>
                <a:srgbClr val="2D559C"/>
              </a:buClr>
            </a:pPr>
            <a:r>
              <a:rPr lang="en-GB" sz="1600" b="1" dirty="0">
                <a:solidFill>
                  <a:schemeClr val="tx1">
                    <a:lumMod val="65000"/>
                    <a:lumOff val="35000"/>
                  </a:schemeClr>
                </a:solidFill>
              </a:rPr>
              <a:t>Brazil</a:t>
            </a:r>
          </a:p>
        </p:txBody>
      </p:sp>
      <p:sp>
        <p:nvSpPr>
          <p:cNvPr id="13" name="Rectangle 6"/>
          <p:cNvSpPr/>
          <p:nvPr/>
        </p:nvSpPr>
        <p:spPr>
          <a:xfrm>
            <a:off x="4466629" y="1549586"/>
            <a:ext cx="1642144" cy="338554"/>
          </a:xfrm>
          <a:prstGeom prst="rect">
            <a:avLst/>
          </a:prstGeom>
        </p:spPr>
        <p:txBody>
          <a:bodyPr wrap="square" anchor="b">
            <a:spAutoFit/>
          </a:bodyPr>
          <a:lstStyle/>
          <a:p>
            <a:pPr algn="ctr">
              <a:spcBef>
                <a:spcPct val="20000"/>
              </a:spcBef>
              <a:buClr>
                <a:srgbClr val="2D559C"/>
              </a:buClr>
            </a:pPr>
            <a:r>
              <a:rPr lang="en-GB" sz="1600" b="1" dirty="0">
                <a:solidFill>
                  <a:schemeClr val="tx1">
                    <a:lumMod val="65000"/>
                    <a:lumOff val="35000"/>
                  </a:schemeClr>
                </a:solidFill>
              </a:rPr>
              <a:t>Europe / US</a:t>
            </a:r>
          </a:p>
        </p:txBody>
      </p:sp>
      <p:sp>
        <p:nvSpPr>
          <p:cNvPr id="14" name="Rectangle 6"/>
          <p:cNvSpPr/>
          <p:nvPr/>
        </p:nvSpPr>
        <p:spPr>
          <a:xfrm>
            <a:off x="6130667" y="1549586"/>
            <a:ext cx="1171394" cy="338554"/>
          </a:xfrm>
          <a:prstGeom prst="rect">
            <a:avLst/>
          </a:prstGeom>
        </p:spPr>
        <p:txBody>
          <a:bodyPr wrap="square" anchor="b">
            <a:spAutoFit/>
          </a:bodyPr>
          <a:lstStyle/>
          <a:p>
            <a:pPr algn="ctr">
              <a:spcBef>
                <a:spcPct val="20000"/>
              </a:spcBef>
              <a:buClr>
                <a:srgbClr val="2D559C"/>
              </a:buClr>
            </a:pPr>
            <a:r>
              <a:rPr lang="en-GB" sz="1600" b="1" dirty="0">
                <a:solidFill>
                  <a:schemeClr val="tx1">
                    <a:lumMod val="65000"/>
                    <a:lumOff val="35000"/>
                  </a:schemeClr>
                </a:solidFill>
              </a:rPr>
              <a:t>Africa</a:t>
            </a:r>
          </a:p>
        </p:txBody>
      </p:sp>
      <p:cxnSp>
        <p:nvCxnSpPr>
          <p:cNvPr id="16" name="Straight Connector 15"/>
          <p:cNvCxnSpPr/>
          <p:nvPr/>
        </p:nvCxnSpPr>
        <p:spPr>
          <a:xfrm>
            <a:off x="4455682" y="1850455"/>
            <a:ext cx="0" cy="908803"/>
          </a:xfrm>
          <a:prstGeom prst="line">
            <a:avLst/>
          </a:prstGeom>
          <a:ln w="38100" cmpd="sng">
            <a:solidFill>
              <a:srgbClr val="F2F0ED"/>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108773" y="1850455"/>
            <a:ext cx="0" cy="908803"/>
          </a:xfrm>
          <a:prstGeom prst="line">
            <a:avLst/>
          </a:prstGeom>
          <a:ln w="38100" cmpd="sng">
            <a:solidFill>
              <a:srgbClr val="F2F0E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7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n-US" sz="3100" dirty="0"/>
              <a:t>What does this mean for feed industry?  </a:t>
            </a:r>
            <a:endParaRPr lang="pt-BR" sz="3200" dirty="0"/>
          </a:p>
        </p:txBody>
      </p:sp>
      <p:sp>
        <p:nvSpPr>
          <p:cNvPr id="2" name="Slide Number Placeholder 1"/>
          <p:cNvSpPr>
            <a:spLocks noGrp="1"/>
          </p:cNvSpPr>
          <p:nvPr>
            <p:ph type="sldNum" sz="quarter" idx="4294967295"/>
          </p:nvPr>
        </p:nvSpPr>
        <p:spPr>
          <a:xfrm>
            <a:off x="7010400" y="4767263"/>
            <a:ext cx="2133600" cy="274637"/>
          </a:xfrm>
        </p:spPr>
        <p:txBody>
          <a:bodyPr/>
          <a:lstStyle/>
          <a:p>
            <a:fld id="{B6F15528-21DE-4FAA-801E-634DDDAF4B2B}" type="slidenum">
              <a:rPr lang="en-US" smtClean="0">
                <a:solidFill>
                  <a:prstClr val="black">
                    <a:tint val="75000"/>
                  </a:prstClr>
                </a:solidFill>
                <a:latin typeface="Georgia"/>
              </a:rPr>
              <a:pPr/>
              <a:t>26</a:t>
            </a:fld>
            <a:endParaRPr lang="en-US">
              <a:solidFill>
                <a:prstClr val="black">
                  <a:tint val="75000"/>
                </a:prstClr>
              </a:solidFill>
              <a:latin typeface="Georgia"/>
            </a:endParaRPr>
          </a:p>
        </p:txBody>
      </p:sp>
      <p:sp>
        <p:nvSpPr>
          <p:cNvPr id="13" name="Content Placeholder 2"/>
          <p:cNvSpPr txBox="1">
            <a:spLocks/>
          </p:cNvSpPr>
          <p:nvPr/>
        </p:nvSpPr>
        <p:spPr>
          <a:xfrm>
            <a:off x="1981200" y="1657350"/>
            <a:ext cx="5562600" cy="2286001"/>
          </a:xfrm>
          <a:prstGeom prst="rect">
            <a:avLst/>
          </a:prstGeom>
        </p:spPr>
        <p:txBody>
          <a:bodyPr>
            <a:norm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dirty="0">
                <a:solidFill>
                  <a:schemeClr val="tx1"/>
                </a:solidFill>
              </a:rPr>
              <a:t>Efficiency, Science &amp; Innovation </a:t>
            </a:r>
          </a:p>
          <a:p>
            <a:pPr>
              <a:spcAft>
                <a:spcPts val="600"/>
              </a:spcAft>
            </a:pPr>
            <a:r>
              <a:rPr lang="en-GB" sz="2400" dirty="0">
                <a:solidFill>
                  <a:schemeClr val="tx1"/>
                </a:solidFill>
              </a:rPr>
              <a:t>International Standards, e.g. CODEX </a:t>
            </a:r>
          </a:p>
          <a:p>
            <a:pPr>
              <a:spcAft>
                <a:spcPts val="600"/>
              </a:spcAft>
            </a:pPr>
            <a:r>
              <a:rPr lang="en-GB" sz="2400" dirty="0">
                <a:solidFill>
                  <a:schemeClr val="tx1"/>
                </a:solidFill>
              </a:rPr>
              <a:t>Good Manufacturing Practices</a:t>
            </a:r>
          </a:p>
          <a:p>
            <a:pPr>
              <a:spcAft>
                <a:spcPts val="600"/>
              </a:spcAft>
            </a:pPr>
            <a:r>
              <a:rPr lang="en-GB" sz="2400" dirty="0">
                <a:solidFill>
                  <a:schemeClr val="tx1"/>
                </a:solidFill>
              </a:rPr>
              <a:t>Produce more, using less, even better</a:t>
            </a:r>
          </a:p>
        </p:txBody>
      </p:sp>
    </p:spTree>
    <p:extLst>
      <p:ext uri="{BB962C8B-B14F-4D97-AF65-F5344CB8AC3E}">
        <p14:creationId xmlns:p14="http://schemas.microsoft.com/office/powerpoint/2010/main" val="34517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2800" dirty="0"/>
              <a:t>But sustainable is also: Safe Feed &amp; Safe Food </a:t>
            </a:r>
            <a:endParaRPr lang="en-GB" sz="2800" dirty="0"/>
          </a:p>
        </p:txBody>
      </p:sp>
      <p:sp>
        <p:nvSpPr>
          <p:cNvPr id="3" name="Content Placeholder 2"/>
          <p:cNvSpPr>
            <a:spLocks noGrp="1"/>
          </p:cNvSpPr>
          <p:nvPr>
            <p:ph idx="1"/>
          </p:nvPr>
        </p:nvSpPr>
        <p:spPr/>
        <p:txBody>
          <a:bodyPr>
            <a:noAutofit/>
          </a:bodyPr>
          <a:lstStyle/>
          <a:p>
            <a:r>
              <a:rPr lang="en-GB" sz="2200" dirty="0">
                <a:solidFill>
                  <a:schemeClr val="tx1"/>
                </a:solidFill>
              </a:rPr>
              <a:t>Sustainable also means: feed safety and quality, and adhering to international standards</a:t>
            </a:r>
          </a:p>
          <a:p>
            <a:pPr marL="0" indent="0">
              <a:buNone/>
            </a:pPr>
            <a:endParaRPr lang="en-GB" sz="2200" dirty="0">
              <a:solidFill>
                <a:schemeClr val="tx1"/>
              </a:solidFill>
            </a:endParaRPr>
          </a:p>
          <a:p>
            <a:r>
              <a:rPr lang="en-GB" sz="2200" dirty="0">
                <a:solidFill>
                  <a:schemeClr val="tx1"/>
                </a:solidFill>
              </a:rPr>
              <a:t>Animal feeding plays a leading role in the global food industry and feed is the largest and most important component to ensure the sustainable production of safe and affordable animal proteins.</a:t>
            </a:r>
          </a:p>
          <a:p>
            <a:endParaRPr lang="en-GB" sz="2200" dirty="0">
              <a:solidFill>
                <a:schemeClr val="tx1"/>
              </a:solidFill>
            </a:endParaRPr>
          </a:p>
          <a:p>
            <a:pPr marL="0" indent="0">
              <a:buNone/>
            </a:pPr>
            <a:endParaRPr lang="en-GB" sz="2200" dirty="0">
              <a:solidFill>
                <a:schemeClr val="tx1"/>
              </a:solidFill>
            </a:endParaRPr>
          </a:p>
          <a:p>
            <a:pPr marL="0" indent="0">
              <a:buNone/>
            </a:pPr>
            <a:endParaRPr lang="en-US" sz="2200" dirty="0">
              <a:solidFill>
                <a:schemeClr val="tx1"/>
              </a:solidFill>
            </a:endParaRPr>
          </a:p>
          <a:p>
            <a:pPr lvl="1"/>
            <a:endParaRPr lang="en-US" sz="2200" dirty="0">
              <a:solidFill>
                <a:schemeClr val="tx1"/>
              </a:solidFill>
            </a:endParaRPr>
          </a:p>
          <a:p>
            <a:endParaRPr lang="en-GB" sz="22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05139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5979"/>
            <a:ext cx="6983414" cy="857250"/>
          </a:xfrm>
        </p:spPr>
        <p:txBody>
          <a:bodyPr>
            <a:normAutofit/>
          </a:bodyPr>
          <a:lstStyle/>
          <a:p>
            <a:pPr>
              <a:defRPr/>
            </a:pPr>
            <a:r>
              <a:rPr lang="fr-BE" sz="2800" dirty="0"/>
              <a:t>Sustainability for the feed industry</a:t>
            </a:r>
          </a:p>
        </p:txBody>
      </p:sp>
      <p:pic>
        <p:nvPicPr>
          <p:cNvPr id="91138" name="Content Placeholder 3" descr="Sustainablility high res.pn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a:xfrm>
            <a:off x="2262188" y="1762125"/>
            <a:ext cx="4895850" cy="2433638"/>
          </a:xfrm>
        </p:spPr>
      </p:pic>
      <p:sp>
        <p:nvSpPr>
          <p:cNvPr id="6" name="Rounded Rectangle 5"/>
          <p:cNvSpPr/>
          <p:nvPr/>
        </p:nvSpPr>
        <p:spPr>
          <a:xfrm>
            <a:off x="1258888" y="1653779"/>
            <a:ext cx="2017712" cy="809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err="1"/>
              <a:t>Safe</a:t>
            </a:r>
            <a:r>
              <a:rPr lang="fr-BE" dirty="0"/>
              <a:t> </a:t>
            </a:r>
            <a:r>
              <a:rPr lang="fr-BE" dirty="0" err="1"/>
              <a:t>feed</a:t>
            </a:r>
            <a:r>
              <a:rPr lang="fr-BE" dirty="0"/>
              <a:t> </a:t>
            </a:r>
            <a:r>
              <a:rPr lang="fr-BE" dirty="0" err="1"/>
              <a:t>supply</a:t>
            </a:r>
            <a:endParaRPr lang="fr-BE" dirty="0"/>
          </a:p>
        </p:txBody>
      </p:sp>
      <p:sp>
        <p:nvSpPr>
          <p:cNvPr id="7" name="Rounded Rectangle 6"/>
          <p:cNvSpPr/>
          <p:nvPr/>
        </p:nvSpPr>
        <p:spPr>
          <a:xfrm>
            <a:off x="6438901" y="1653779"/>
            <a:ext cx="2016125" cy="809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err="1"/>
              <a:t>Competitive</a:t>
            </a:r>
            <a:r>
              <a:rPr lang="fr-BE" dirty="0"/>
              <a:t> </a:t>
            </a:r>
            <a:r>
              <a:rPr lang="fr-BE" dirty="0" err="1"/>
              <a:t>feed</a:t>
            </a:r>
            <a:r>
              <a:rPr lang="fr-BE" dirty="0"/>
              <a:t> </a:t>
            </a:r>
            <a:r>
              <a:rPr lang="fr-BE" dirty="0" err="1"/>
              <a:t>industry</a:t>
            </a:r>
            <a:endParaRPr lang="fr-BE" dirty="0"/>
          </a:p>
        </p:txBody>
      </p:sp>
      <p:sp>
        <p:nvSpPr>
          <p:cNvPr id="8" name="Rounded Rectangle 7"/>
          <p:cNvSpPr/>
          <p:nvPr/>
        </p:nvSpPr>
        <p:spPr>
          <a:xfrm>
            <a:off x="1230314" y="4083844"/>
            <a:ext cx="2016125" cy="809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Resource-efficient </a:t>
            </a:r>
            <a:r>
              <a:rPr lang="fr-BE" dirty="0" err="1"/>
              <a:t>feed</a:t>
            </a:r>
            <a:r>
              <a:rPr lang="fr-BE" dirty="0"/>
              <a:t> </a:t>
            </a:r>
            <a:r>
              <a:rPr lang="fr-BE" dirty="0" err="1"/>
              <a:t>industry</a:t>
            </a:r>
            <a:endParaRPr lang="fr-BE" dirty="0"/>
          </a:p>
        </p:txBody>
      </p:sp>
      <p:sp>
        <p:nvSpPr>
          <p:cNvPr id="9" name="Rounded Rectangle 8"/>
          <p:cNvSpPr/>
          <p:nvPr/>
        </p:nvSpPr>
        <p:spPr>
          <a:xfrm>
            <a:off x="6423026" y="4083844"/>
            <a:ext cx="2016125" cy="809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err="1"/>
              <a:t>Responsible</a:t>
            </a:r>
            <a:r>
              <a:rPr lang="fr-BE" dirty="0"/>
              <a:t> </a:t>
            </a:r>
            <a:r>
              <a:rPr lang="fr-BE" dirty="0" err="1"/>
              <a:t>feed</a:t>
            </a:r>
            <a:r>
              <a:rPr lang="fr-BE" dirty="0"/>
              <a:t> </a:t>
            </a:r>
            <a:r>
              <a:rPr lang="fr-BE" dirty="0" err="1"/>
              <a:t>chain</a:t>
            </a:r>
            <a:endParaRPr lang="fr-B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501784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30000"/>
              </a:lnSpc>
              <a:buNone/>
            </a:pPr>
            <a:endParaRPr lang="en-US" dirty="0"/>
          </a:p>
          <a:p>
            <a:pPr marL="0" indent="0">
              <a:buNone/>
            </a:pPr>
            <a:endParaRPr lang="en-US" sz="2400" dirty="0"/>
          </a:p>
          <a:p>
            <a:pPr marL="0" indent="0">
              <a:buNone/>
            </a:pPr>
            <a:r>
              <a:rPr lang="en-US" sz="2400" dirty="0"/>
              <a:t>IV. </a:t>
            </a:r>
            <a:r>
              <a:rPr lang="en-US" sz="2400" dirty="0">
                <a:solidFill>
                  <a:schemeClr val="tx2"/>
                </a:solidFill>
                <a:latin typeface="+mj-lt"/>
                <a:ea typeface="+mj-ea"/>
                <a:cs typeface="+mj-cs"/>
              </a:rPr>
              <a:t>Working together at regional &amp; global level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5213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30000"/>
              </a:lnSpc>
              <a:buNone/>
            </a:pPr>
            <a:endParaRPr lang="en-US" dirty="0"/>
          </a:p>
          <a:p>
            <a:pPr marL="0" indent="0">
              <a:lnSpc>
                <a:spcPct val="130000"/>
              </a:lnSpc>
              <a:buNone/>
            </a:pPr>
            <a:endParaRPr lang="en-US" dirty="0"/>
          </a:p>
          <a:p>
            <a:pPr marL="0" indent="0">
              <a:lnSpc>
                <a:spcPct val="130000"/>
              </a:lnSpc>
              <a:buNone/>
            </a:pPr>
            <a:r>
              <a:rPr lang="en-US" sz="2400" dirty="0"/>
              <a:t>I. </a:t>
            </a:r>
            <a:r>
              <a:rPr lang="en-US" sz="2400" dirty="0">
                <a:solidFill>
                  <a:schemeClr val="tx2"/>
                </a:solidFill>
                <a:latin typeface="+mj-lt"/>
                <a:ea typeface="+mj-ea"/>
                <a:cs typeface="+mj-cs"/>
              </a:rPr>
              <a:t>IFIF – one global voice for our industry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18287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IFIF works with partners along the chain </a:t>
            </a:r>
            <a:br>
              <a:rPr lang="en-GB" sz="2800" dirty="0"/>
            </a:br>
            <a:r>
              <a:rPr lang="en-GB" sz="2800" i="1" dirty="0"/>
              <a:t>Supporting the global feed industry</a:t>
            </a:r>
            <a:endParaRPr lang="en-GB" sz="2800" dirty="0"/>
          </a:p>
        </p:txBody>
      </p:sp>
      <p:sp>
        <p:nvSpPr>
          <p:cNvPr id="78" name="Text Box 2"/>
          <p:cNvSpPr txBox="1">
            <a:spLocks noChangeArrowheads="1"/>
          </p:cNvSpPr>
          <p:nvPr/>
        </p:nvSpPr>
        <p:spPr bwMode="auto">
          <a:xfrm>
            <a:off x="4343400" y="1200150"/>
            <a:ext cx="1208638" cy="600164"/>
          </a:xfrm>
          <a:prstGeom prst="rect">
            <a:avLst/>
          </a:prstGeom>
          <a:solidFill>
            <a:schemeClr val="accent5">
              <a:alpha val="45882"/>
            </a:schemeClr>
          </a:solidFill>
          <a:ln w="9525">
            <a:solidFill>
              <a:schemeClr val="tx1"/>
            </a:solidFill>
            <a:miter lim="800000"/>
            <a:headEnd/>
            <a:tailEnd/>
          </a:ln>
        </p:spPr>
        <p:txBody>
          <a:bodyPr>
            <a:spAutoFit/>
          </a:bodyPr>
          <a:lstStyle>
            <a:lvl1pPr eaLnBrk="0" hangingPunct="0">
              <a:defRPr sz="2400">
                <a:solidFill>
                  <a:schemeClr val="tx1"/>
                </a:solidFill>
                <a:latin typeface="Verdana" charset="0"/>
                <a:ea typeface="ＭＳ Ｐゴシック" charset="0"/>
                <a:cs typeface="Arial" charset="0"/>
              </a:defRPr>
            </a:lvl1pPr>
            <a:lvl2pPr marL="37931725" indent="-37474525" eaLnBrk="0" hangingPunct="0">
              <a:defRPr sz="2400">
                <a:solidFill>
                  <a:schemeClr val="tx1"/>
                </a:solidFill>
                <a:latin typeface="Verdana" charset="0"/>
                <a:ea typeface="Arial" charset="0"/>
                <a:cs typeface="Arial" charset="0"/>
              </a:defRPr>
            </a:lvl2pPr>
            <a:lvl3pPr eaLnBrk="0" hangingPunct="0">
              <a:defRPr sz="2400">
                <a:solidFill>
                  <a:schemeClr val="tx1"/>
                </a:solidFill>
                <a:latin typeface="Verdana" charset="0"/>
                <a:ea typeface="Arial" charset="0"/>
                <a:cs typeface="Arial" charset="0"/>
              </a:defRPr>
            </a:lvl3pPr>
            <a:lvl4pPr eaLnBrk="0" hangingPunct="0">
              <a:defRPr sz="2400">
                <a:solidFill>
                  <a:schemeClr val="tx1"/>
                </a:solidFill>
                <a:latin typeface="Verdana" charset="0"/>
                <a:ea typeface="Arial" charset="0"/>
                <a:cs typeface="Arial" charset="0"/>
              </a:defRPr>
            </a:lvl4pPr>
            <a:lvl5pPr eaLnBrk="0" hangingPunct="0">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algn="ctr" eaLnBrk="1" hangingPunct="1">
              <a:spcBef>
                <a:spcPct val="50000"/>
              </a:spcBef>
            </a:pPr>
            <a:r>
              <a:rPr lang="en-US" sz="1100" b="1" dirty="0">
                <a:solidFill>
                  <a:schemeClr val="dk1"/>
                </a:solidFill>
                <a:latin typeface="+mn-lt"/>
                <a:ea typeface="+mn-ea"/>
                <a:cs typeface="+mn-cs"/>
              </a:rPr>
              <a:t>International Feed &amp; Food Safety</a:t>
            </a:r>
          </a:p>
        </p:txBody>
      </p:sp>
      <p:sp>
        <p:nvSpPr>
          <p:cNvPr id="79" name="Text Box 3"/>
          <p:cNvSpPr txBox="1">
            <a:spLocks noChangeArrowheads="1"/>
          </p:cNvSpPr>
          <p:nvPr/>
        </p:nvSpPr>
        <p:spPr bwMode="auto">
          <a:xfrm>
            <a:off x="2209800" y="2219128"/>
            <a:ext cx="990600" cy="684803"/>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b="1" dirty="0"/>
              <a:t>WTO</a:t>
            </a:r>
          </a:p>
          <a:p>
            <a:r>
              <a:rPr lang="en-US" dirty="0"/>
              <a:t>(IFIF STDF grants)</a:t>
            </a:r>
          </a:p>
        </p:txBody>
      </p:sp>
      <p:sp>
        <p:nvSpPr>
          <p:cNvPr id="81" name="Text Box 5"/>
          <p:cNvSpPr txBox="1">
            <a:spLocks noChangeArrowheads="1"/>
          </p:cNvSpPr>
          <p:nvPr/>
        </p:nvSpPr>
        <p:spPr bwMode="auto">
          <a:xfrm>
            <a:off x="4724400" y="2219128"/>
            <a:ext cx="914400" cy="684803"/>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b="1" dirty="0"/>
              <a:t>FAO</a:t>
            </a:r>
          </a:p>
          <a:p>
            <a:r>
              <a:rPr lang="en-US" dirty="0"/>
              <a:t>(IFIF FAO MOU)</a:t>
            </a:r>
          </a:p>
        </p:txBody>
      </p:sp>
      <p:sp>
        <p:nvSpPr>
          <p:cNvPr id="82" name="Text Box 6"/>
          <p:cNvSpPr txBox="1">
            <a:spLocks noChangeArrowheads="1"/>
          </p:cNvSpPr>
          <p:nvPr/>
        </p:nvSpPr>
        <p:spPr bwMode="auto">
          <a:xfrm>
            <a:off x="5791200" y="2219128"/>
            <a:ext cx="1066800" cy="854080"/>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b="1" dirty="0"/>
              <a:t>OIE</a:t>
            </a:r>
          </a:p>
          <a:p>
            <a:r>
              <a:rPr lang="en-US" dirty="0"/>
              <a:t>(IFIF OIE Collaboration agreement)</a:t>
            </a:r>
          </a:p>
        </p:txBody>
      </p:sp>
      <p:sp>
        <p:nvSpPr>
          <p:cNvPr id="83" name="Line 7"/>
          <p:cNvSpPr>
            <a:spLocks noChangeShapeType="1"/>
          </p:cNvSpPr>
          <p:nvPr/>
        </p:nvSpPr>
        <p:spPr bwMode="auto">
          <a:xfrm flipV="1">
            <a:off x="2591712" y="2038348"/>
            <a:ext cx="480060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84" name="Line 8"/>
          <p:cNvSpPr>
            <a:spLocks noChangeShapeType="1"/>
          </p:cNvSpPr>
          <p:nvPr/>
        </p:nvSpPr>
        <p:spPr bwMode="auto">
          <a:xfrm flipV="1">
            <a:off x="6350907" y="2039939"/>
            <a:ext cx="0" cy="1181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85" name="Line 9"/>
          <p:cNvSpPr>
            <a:spLocks noChangeShapeType="1"/>
          </p:cNvSpPr>
          <p:nvPr/>
        </p:nvSpPr>
        <p:spPr bwMode="auto">
          <a:xfrm flipV="1">
            <a:off x="2591712" y="2039939"/>
            <a:ext cx="0" cy="1181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86" name="Line 10"/>
          <p:cNvSpPr>
            <a:spLocks noChangeShapeType="1"/>
          </p:cNvSpPr>
          <p:nvPr/>
        </p:nvSpPr>
        <p:spPr bwMode="auto">
          <a:xfrm flipV="1">
            <a:off x="5179413" y="2039939"/>
            <a:ext cx="0" cy="1181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87" name="Text Box 11"/>
          <p:cNvSpPr txBox="1">
            <a:spLocks noChangeArrowheads="1"/>
          </p:cNvSpPr>
          <p:nvPr/>
        </p:nvSpPr>
        <p:spPr bwMode="auto">
          <a:xfrm>
            <a:off x="3429000" y="2219128"/>
            <a:ext cx="1193508" cy="1023357"/>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b="1" dirty="0"/>
              <a:t>Codex </a:t>
            </a:r>
            <a:r>
              <a:rPr lang="en-US" b="1" dirty="0" err="1"/>
              <a:t>Alimentarius</a:t>
            </a:r>
            <a:endParaRPr lang="en-US" b="1" dirty="0"/>
          </a:p>
          <a:p>
            <a:r>
              <a:rPr lang="en-US" dirty="0"/>
              <a:t>(IFIF Codex recognized NGO)</a:t>
            </a:r>
          </a:p>
        </p:txBody>
      </p:sp>
      <p:sp>
        <p:nvSpPr>
          <p:cNvPr id="88" name="Text Box 12"/>
          <p:cNvSpPr txBox="1">
            <a:spLocks noChangeArrowheads="1"/>
          </p:cNvSpPr>
          <p:nvPr/>
        </p:nvSpPr>
        <p:spPr bwMode="auto">
          <a:xfrm>
            <a:off x="4382138" y="3587751"/>
            <a:ext cx="1208638" cy="261610"/>
          </a:xfrm>
          <a:prstGeom prst="rect">
            <a:avLst/>
          </a:prstGeom>
          <a:solidFill>
            <a:schemeClr val="accent5">
              <a:alpha val="45882"/>
            </a:schemeClr>
          </a:solidFill>
          <a:ln w="9525">
            <a:solidFill>
              <a:schemeClr val="tx1"/>
            </a:solidFill>
            <a:miter lim="800000"/>
            <a:headEnd/>
            <a:tailEnd/>
          </a:ln>
        </p:spPr>
        <p:txBody>
          <a:bodyPr>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dirty="0"/>
              <a:t>IFIF</a:t>
            </a:r>
          </a:p>
        </p:txBody>
      </p:sp>
      <p:sp>
        <p:nvSpPr>
          <p:cNvPr id="89" name="Text Box 13"/>
          <p:cNvSpPr txBox="1">
            <a:spLocks noChangeArrowheads="1"/>
          </p:cNvSpPr>
          <p:nvPr/>
        </p:nvSpPr>
        <p:spPr bwMode="auto">
          <a:xfrm>
            <a:off x="2286000" y="4198263"/>
            <a:ext cx="1430447" cy="430887"/>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dirty="0"/>
              <a:t>Regional &amp; National Associations</a:t>
            </a:r>
          </a:p>
        </p:txBody>
      </p:sp>
      <p:sp>
        <p:nvSpPr>
          <p:cNvPr id="90" name="Text Box 14"/>
          <p:cNvSpPr txBox="1">
            <a:spLocks noChangeArrowheads="1"/>
          </p:cNvSpPr>
          <p:nvPr/>
        </p:nvSpPr>
        <p:spPr bwMode="auto">
          <a:xfrm>
            <a:off x="3783594" y="4198263"/>
            <a:ext cx="1208638" cy="430887"/>
          </a:xfrm>
          <a:prstGeom prst="rect">
            <a:avLst/>
          </a:prstGeom>
          <a:solidFill>
            <a:schemeClr val="accent5">
              <a:alpha val="45882"/>
            </a:schemeClr>
          </a:solidFill>
          <a:ln w="9525">
            <a:solidFill>
              <a:schemeClr val="tx1"/>
            </a:solidFill>
            <a:miter lim="800000"/>
            <a:headEnd/>
            <a:tailEnd/>
          </a:ln>
        </p:spPr>
        <p:txBody>
          <a:bodyPr>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dirty="0"/>
              <a:t>Corporate Members</a:t>
            </a:r>
          </a:p>
        </p:txBody>
      </p:sp>
      <p:sp>
        <p:nvSpPr>
          <p:cNvPr id="91" name="Text Box 15"/>
          <p:cNvSpPr txBox="1">
            <a:spLocks noChangeArrowheads="1"/>
          </p:cNvSpPr>
          <p:nvPr/>
        </p:nvSpPr>
        <p:spPr bwMode="auto">
          <a:xfrm>
            <a:off x="5059378" y="4198263"/>
            <a:ext cx="1208638" cy="430887"/>
          </a:xfrm>
          <a:prstGeom prst="rect">
            <a:avLst/>
          </a:prstGeom>
          <a:solidFill>
            <a:schemeClr val="accent5">
              <a:alpha val="45882"/>
            </a:schemeClr>
          </a:solidFill>
          <a:ln w="9525">
            <a:solidFill>
              <a:schemeClr val="tx1"/>
            </a:solidFill>
            <a:miter lim="800000"/>
            <a:headEnd/>
            <a:tailEnd/>
          </a:ln>
        </p:spPr>
        <p:txBody>
          <a:bodyPr>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dirty="0"/>
              <a:t>Feed related Companies</a:t>
            </a:r>
          </a:p>
        </p:txBody>
      </p:sp>
      <p:sp>
        <p:nvSpPr>
          <p:cNvPr id="92" name="Text Box 16"/>
          <p:cNvSpPr txBox="1">
            <a:spLocks noChangeArrowheads="1"/>
          </p:cNvSpPr>
          <p:nvPr/>
        </p:nvSpPr>
        <p:spPr bwMode="auto">
          <a:xfrm>
            <a:off x="6335162" y="4198263"/>
            <a:ext cx="1361038" cy="430887"/>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dirty="0"/>
              <a:t>Agri-Chain Partners </a:t>
            </a:r>
          </a:p>
        </p:txBody>
      </p:sp>
      <p:sp>
        <p:nvSpPr>
          <p:cNvPr id="94" name="Line 18"/>
          <p:cNvSpPr>
            <a:spLocks noChangeShapeType="1"/>
          </p:cNvSpPr>
          <p:nvPr/>
        </p:nvSpPr>
        <p:spPr bwMode="auto">
          <a:xfrm flipV="1">
            <a:off x="2921848" y="4134877"/>
            <a:ext cx="3859952" cy="430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98" name="Text Box 22"/>
          <p:cNvSpPr txBox="1">
            <a:spLocks noChangeArrowheads="1"/>
          </p:cNvSpPr>
          <p:nvPr/>
        </p:nvSpPr>
        <p:spPr bwMode="auto">
          <a:xfrm>
            <a:off x="838200" y="2170143"/>
            <a:ext cx="1275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Arial" charset="0"/>
              </a:defRPr>
            </a:lvl1pPr>
            <a:lvl2pPr marL="37931725" indent="-37474525" eaLnBrk="0" hangingPunct="0">
              <a:defRPr sz="2400">
                <a:solidFill>
                  <a:schemeClr val="tx1"/>
                </a:solidFill>
                <a:latin typeface="Verdana" charset="0"/>
                <a:ea typeface="Arial" charset="0"/>
                <a:cs typeface="Arial" charset="0"/>
              </a:defRPr>
            </a:lvl2pPr>
            <a:lvl3pPr eaLnBrk="0" hangingPunct="0">
              <a:defRPr sz="2400">
                <a:solidFill>
                  <a:schemeClr val="tx1"/>
                </a:solidFill>
                <a:latin typeface="Verdana" charset="0"/>
                <a:ea typeface="Arial" charset="0"/>
                <a:cs typeface="Arial" charset="0"/>
              </a:defRPr>
            </a:lvl3pPr>
            <a:lvl4pPr eaLnBrk="0" hangingPunct="0">
              <a:defRPr sz="2400">
                <a:solidFill>
                  <a:schemeClr val="tx1"/>
                </a:solidFill>
                <a:latin typeface="Verdana" charset="0"/>
                <a:ea typeface="Arial" charset="0"/>
                <a:cs typeface="Arial" charset="0"/>
              </a:defRPr>
            </a:lvl4pPr>
            <a:lvl5pPr eaLnBrk="0" hangingPunct="0">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spcBef>
                <a:spcPct val="50000"/>
              </a:spcBef>
            </a:pPr>
            <a:r>
              <a:rPr lang="en-US" sz="1400" dirty="0">
                <a:solidFill>
                  <a:schemeClr val="tx2"/>
                </a:solidFill>
                <a:latin typeface="+mj-lt"/>
                <a:ea typeface="+mj-ea"/>
                <a:cs typeface="+mj-cs"/>
              </a:rPr>
              <a:t>Global groups</a:t>
            </a:r>
          </a:p>
        </p:txBody>
      </p:sp>
      <p:sp>
        <p:nvSpPr>
          <p:cNvPr id="100" name="Text Box 24"/>
          <p:cNvSpPr txBox="1">
            <a:spLocks noChangeArrowheads="1"/>
          </p:cNvSpPr>
          <p:nvPr/>
        </p:nvSpPr>
        <p:spPr bwMode="auto">
          <a:xfrm>
            <a:off x="876300" y="4211078"/>
            <a:ext cx="13716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Arial" charset="0"/>
              </a:defRPr>
            </a:lvl1pPr>
            <a:lvl2pPr marL="37931725" indent="-37474525" eaLnBrk="0" hangingPunct="0">
              <a:defRPr sz="2400">
                <a:solidFill>
                  <a:schemeClr val="tx1"/>
                </a:solidFill>
                <a:latin typeface="Verdana" charset="0"/>
                <a:ea typeface="Arial" charset="0"/>
                <a:cs typeface="Arial" charset="0"/>
              </a:defRPr>
            </a:lvl2pPr>
            <a:lvl3pPr eaLnBrk="0" hangingPunct="0">
              <a:defRPr sz="2400">
                <a:solidFill>
                  <a:schemeClr val="tx1"/>
                </a:solidFill>
                <a:latin typeface="Verdana" charset="0"/>
                <a:ea typeface="Arial" charset="0"/>
                <a:cs typeface="Arial" charset="0"/>
              </a:defRPr>
            </a:lvl3pPr>
            <a:lvl4pPr eaLnBrk="0" hangingPunct="0">
              <a:defRPr sz="2400">
                <a:solidFill>
                  <a:schemeClr val="tx1"/>
                </a:solidFill>
                <a:latin typeface="Verdana" charset="0"/>
                <a:ea typeface="Arial" charset="0"/>
                <a:cs typeface="Arial" charset="0"/>
              </a:defRPr>
            </a:lvl4pPr>
            <a:lvl5pPr eaLnBrk="0" hangingPunct="0">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spcBef>
                <a:spcPct val="50000"/>
              </a:spcBef>
            </a:pPr>
            <a:r>
              <a:rPr lang="en-US" sz="1400" dirty="0">
                <a:solidFill>
                  <a:schemeClr val="tx2"/>
                </a:solidFill>
                <a:latin typeface="+mj-lt"/>
                <a:ea typeface="+mj-ea"/>
                <a:cs typeface="+mj-cs"/>
              </a:rPr>
              <a:t>Private Sector</a:t>
            </a:r>
          </a:p>
        </p:txBody>
      </p:sp>
      <p:sp>
        <p:nvSpPr>
          <p:cNvPr id="31" name="Text Box 6"/>
          <p:cNvSpPr txBox="1">
            <a:spLocks noChangeArrowheads="1"/>
          </p:cNvSpPr>
          <p:nvPr/>
        </p:nvSpPr>
        <p:spPr bwMode="auto">
          <a:xfrm>
            <a:off x="7010400" y="2219128"/>
            <a:ext cx="1066800" cy="854080"/>
          </a:xfrm>
          <a:prstGeom prst="rect">
            <a:avLst/>
          </a:prstGeom>
          <a:solidFill>
            <a:schemeClr val="accent5">
              <a:alpha val="45882"/>
            </a:schemeClr>
          </a:solidFill>
          <a:ln w="9525">
            <a:solidFill>
              <a:schemeClr val="tx1"/>
            </a:solidFill>
            <a:miter lim="800000"/>
            <a:headEnd/>
            <a:tailEnd/>
          </a:ln>
        </p:spPr>
        <p:txBody>
          <a:bodyPr wrap="square">
            <a:spAutoFit/>
          </a:bodyPr>
          <a:lstStyle>
            <a:defPPr>
              <a:defRPr lang="en-US"/>
            </a:defPPr>
            <a:lvl1pPr algn="ctr">
              <a:spcBef>
                <a:spcPct val="50000"/>
              </a:spcBef>
              <a:defRPr sz="1100">
                <a:solidFill>
                  <a:schemeClr val="dk1"/>
                </a:solidFill>
              </a:defRPr>
            </a:lvl1pPr>
            <a:lvl2pPr marL="37931725" indent="-37474525" eaLnBrk="0" hangingPunct="0">
              <a:defRPr sz="2400">
                <a:latin typeface="Verdana" charset="0"/>
                <a:ea typeface="Arial" charset="0"/>
                <a:cs typeface="Arial" charset="0"/>
              </a:defRPr>
            </a:lvl2pPr>
            <a:lvl3pPr eaLnBrk="0" hangingPunct="0">
              <a:defRPr sz="2400">
                <a:latin typeface="Verdana" charset="0"/>
                <a:ea typeface="Arial" charset="0"/>
                <a:cs typeface="Arial" charset="0"/>
              </a:defRPr>
            </a:lvl3pPr>
            <a:lvl4pPr eaLnBrk="0" hangingPunct="0">
              <a:defRPr sz="2400">
                <a:latin typeface="Verdana" charset="0"/>
                <a:ea typeface="Arial" charset="0"/>
                <a:cs typeface="Arial" charset="0"/>
              </a:defRPr>
            </a:lvl4pPr>
            <a:lvl5pPr eaLnBrk="0" hangingPunct="0">
              <a:defRPr sz="2400">
                <a:latin typeface="Verdana" charset="0"/>
                <a:ea typeface="Arial" charset="0"/>
                <a:cs typeface="Arial" charset="0"/>
              </a:defRPr>
            </a:lvl5pPr>
            <a:lvl6pPr marL="457200" eaLnBrk="0" fontAlgn="base" hangingPunct="0">
              <a:spcBef>
                <a:spcPct val="0"/>
              </a:spcBef>
              <a:spcAft>
                <a:spcPct val="0"/>
              </a:spcAft>
              <a:defRPr sz="2400">
                <a:latin typeface="Verdana" charset="0"/>
                <a:ea typeface="Arial" charset="0"/>
                <a:cs typeface="Arial" charset="0"/>
              </a:defRPr>
            </a:lvl6pPr>
            <a:lvl7pPr marL="914400" eaLnBrk="0" fontAlgn="base" hangingPunct="0">
              <a:spcBef>
                <a:spcPct val="0"/>
              </a:spcBef>
              <a:spcAft>
                <a:spcPct val="0"/>
              </a:spcAft>
              <a:defRPr sz="2400">
                <a:latin typeface="Verdana" charset="0"/>
                <a:ea typeface="Arial" charset="0"/>
                <a:cs typeface="Arial" charset="0"/>
              </a:defRPr>
            </a:lvl7pPr>
            <a:lvl8pPr marL="1371600" eaLnBrk="0" fontAlgn="base" hangingPunct="0">
              <a:spcBef>
                <a:spcPct val="0"/>
              </a:spcBef>
              <a:spcAft>
                <a:spcPct val="0"/>
              </a:spcAft>
              <a:defRPr sz="2400">
                <a:latin typeface="Verdana" charset="0"/>
                <a:ea typeface="Arial" charset="0"/>
                <a:cs typeface="Arial" charset="0"/>
              </a:defRPr>
            </a:lvl8pPr>
            <a:lvl9pPr marL="1828800" eaLnBrk="0" fontAlgn="base" hangingPunct="0">
              <a:spcBef>
                <a:spcPct val="0"/>
              </a:spcBef>
              <a:spcAft>
                <a:spcPct val="0"/>
              </a:spcAft>
              <a:defRPr sz="2400">
                <a:latin typeface="Verdana" charset="0"/>
                <a:ea typeface="Arial" charset="0"/>
                <a:cs typeface="Arial" charset="0"/>
              </a:defRPr>
            </a:lvl9pPr>
          </a:lstStyle>
          <a:p>
            <a:r>
              <a:rPr lang="en-US" b="1" dirty="0"/>
              <a:t>WHO</a:t>
            </a:r>
          </a:p>
          <a:p>
            <a:r>
              <a:rPr lang="en-US" dirty="0"/>
              <a:t>(Feed expert group with FAO)</a:t>
            </a:r>
          </a:p>
        </p:txBody>
      </p:sp>
      <p:sp>
        <p:nvSpPr>
          <p:cNvPr id="32" name="Line 8"/>
          <p:cNvSpPr>
            <a:spLocks noChangeShapeType="1"/>
          </p:cNvSpPr>
          <p:nvPr/>
        </p:nvSpPr>
        <p:spPr bwMode="auto">
          <a:xfrm flipV="1">
            <a:off x="7392312" y="2038350"/>
            <a:ext cx="0" cy="1181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38" name="Line 10"/>
          <p:cNvSpPr>
            <a:spLocks noChangeShapeType="1"/>
          </p:cNvSpPr>
          <p:nvPr/>
        </p:nvSpPr>
        <p:spPr bwMode="auto">
          <a:xfrm flipV="1">
            <a:off x="4004732" y="2038350"/>
            <a:ext cx="0" cy="1181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1200" dirty="0"/>
          </a:p>
        </p:txBody>
      </p:sp>
      <p:sp>
        <p:nvSpPr>
          <p:cNvPr id="10" name="Up-Down Arrow 9"/>
          <p:cNvSpPr/>
          <p:nvPr/>
        </p:nvSpPr>
        <p:spPr>
          <a:xfrm>
            <a:off x="4870450" y="1835150"/>
            <a:ext cx="76200" cy="1524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Down Arrow 40"/>
          <p:cNvSpPr/>
          <p:nvPr/>
        </p:nvSpPr>
        <p:spPr>
          <a:xfrm>
            <a:off x="4908550" y="3333750"/>
            <a:ext cx="76200" cy="1524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Up-Down Arrow 41"/>
          <p:cNvSpPr/>
          <p:nvPr/>
        </p:nvSpPr>
        <p:spPr>
          <a:xfrm>
            <a:off x="4908550" y="3949664"/>
            <a:ext cx="76200" cy="1524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4736306"/>
            <a:ext cx="2133600" cy="273844"/>
          </a:xfrm>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114298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Agri</a:t>
            </a:r>
            <a:r>
              <a:rPr lang="en-US" sz="2800" dirty="0"/>
              <a:t>-Chain partners include: </a:t>
            </a:r>
          </a:p>
        </p:txBody>
      </p:sp>
      <p:sp>
        <p:nvSpPr>
          <p:cNvPr id="3" name="Content Placeholder 2"/>
          <p:cNvSpPr>
            <a:spLocks noGrp="1"/>
          </p:cNvSpPr>
          <p:nvPr>
            <p:ph idx="1"/>
          </p:nvPr>
        </p:nvSpPr>
        <p:spPr>
          <a:xfrm>
            <a:off x="1981200" y="1276350"/>
            <a:ext cx="6705600" cy="3165873"/>
          </a:xfrm>
        </p:spPr>
        <p:txBody>
          <a:bodyPr>
            <a:normAutofit fontScale="92500" lnSpcReduction="10000"/>
          </a:bodyPr>
          <a:lstStyle/>
          <a:p>
            <a:pPr>
              <a:lnSpc>
                <a:spcPct val="120000"/>
              </a:lnSpc>
            </a:pPr>
            <a:r>
              <a:rPr lang="en-US" sz="2000" dirty="0">
                <a:solidFill>
                  <a:schemeClr val="tx1"/>
                </a:solidFill>
              </a:rPr>
              <a:t>International Dairy Federation (IDF)</a:t>
            </a:r>
          </a:p>
          <a:p>
            <a:pPr>
              <a:lnSpc>
                <a:spcPct val="120000"/>
              </a:lnSpc>
            </a:pPr>
            <a:r>
              <a:rPr lang="en-US" sz="2000" dirty="0">
                <a:solidFill>
                  <a:schemeClr val="tx1"/>
                </a:solidFill>
              </a:rPr>
              <a:t>International Egg Commission (IEC)</a:t>
            </a:r>
          </a:p>
          <a:p>
            <a:pPr>
              <a:lnSpc>
                <a:spcPct val="120000"/>
              </a:lnSpc>
            </a:pPr>
            <a:r>
              <a:rPr lang="en-US" sz="2000" dirty="0" err="1">
                <a:solidFill>
                  <a:schemeClr val="tx1"/>
                </a:solidFill>
              </a:rPr>
              <a:t>HealthforAnimals</a:t>
            </a:r>
            <a:endParaRPr lang="en-US" sz="2000" dirty="0">
              <a:solidFill>
                <a:schemeClr val="tx1"/>
              </a:solidFill>
            </a:endParaRPr>
          </a:p>
          <a:p>
            <a:pPr>
              <a:lnSpc>
                <a:spcPct val="120000"/>
              </a:lnSpc>
            </a:pPr>
            <a:r>
              <a:rPr lang="en-US" sz="2000" dirty="0">
                <a:solidFill>
                  <a:schemeClr val="tx1"/>
                </a:solidFill>
              </a:rPr>
              <a:t>International Fertilizer Association (IFA)</a:t>
            </a:r>
          </a:p>
          <a:p>
            <a:pPr>
              <a:lnSpc>
                <a:spcPct val="120000"/>
              </a:lnSpc>
            </a:pPr>
            <a:r>
              <a:rPr lang="en-US" sz="2000" dirty="0">
                <a:solidFill>
                  <a:schemeClr val="tx1"/>
                </a:solidFill>
              </a:rPr>
              <a:t>International Marine Ingredients Organization (IPPE)</a:t>
            </a:r>
          </a:p>
          <a:p>
            <a:pPr>
              <a:lnSpc>
                <a:spcPct val="120000"/>
              </a:lnSpc>
            </a:pPr>
            <a:r>
              <a:rPr lang="en-US" sz="2000" dirty="0">
                <a:solidFill>
                  <a:schemeClr val="tx1"/>
                </a:solidFill>
              </a:rPr>
              <a:t>International Meat Secretariat (IMS)</a:t>
            </a:r>
          </a:p>
          <a:p>
            <a:pPr>
              <a:lnSpc>
                <a:spcPct val="120000"/>
              </a:lnSpc>
            </a:pPr>
            <a:r>
              <a:rPr lang="en-US" sz="2000" dirty="0">
                <a:solidFill>
                  <a:schemeClr val="tx1"/>
                </a:solidFill>
              </a:rPr>
              <a:t>International Poultry Council (IPC)</a:t>
            </a:r>
          </a:p>
          <a:p>
            <a:pPr>
              <a:lnSpc>
                <a:spcPct val="120000"/>
              </a:lnSpc>
            </a:pPr>
            <a:r>
              <a:rPr lang="en-US" sz="2000" dirty="0">
                <a:solidFill>
                  <a:schemeClr val="tx1"/>
                </a:solidFill>
              </a:rPr>
              <a:t>World Farmers </a:t>
            </a:r>
            <a:r>
              <a:rPr lang="en-US" sz="2000" dirty="0" err="1">
                <a:solidFill>
                  <a:schemeClr val="tx1"/>
                </a:solidFill>
              </a:rPr>
              <a:t>Organisation</a:t>
            </a:r>
            <a:r>
              <a:rPr lang="en-US" sz="2000" dirty="0">
                <a:solidFill>
                  <a:schemeClr val="tx1"/>
                </a:solidFill>
              </a:rPr>
              <a:t> (WFO) </a:t>
            </a:r>
            <a:endParaRPr lang="en-GB" sz="20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170449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03" y="935472"/>
            <a:ext cx="7086600" cy="400050"/>
          </a:xfrm>
        </p:spPr>
        <p:txBody>
          <a:bodyPr>
            <a:normAutofit fontScale="90000"/>
          </a:bodyPr>
          <a:lstStyle/>
          <a:p>
            <a:pPr lvl="0"/>
            <a:r>
              <a:rPr lang="en-US" dirty="0"/>
              <a:t>IFIF’s 3 strategic Pillars of work &amp; priorities</a:t>
            </a:r>
            <a:br>
              <a:rPr lang="en-US" dirty="0"/>
            </a:br>
            <a:r>
              <a:rPr lang="en-US" dirty="0"/>
              <a:t> </a:t>
            </a:r>
            <a:br>
              <a:rPr lang="en-US" dirty="0"/>
            </a:br>
            <a:endParaRPr lang="en-US" dirty="0"/>
          </a:p>
        </p:txBody>
      </p:sp>
      <p:sp>
        <p:nvSpPr>
          <p:cNvPr id="4" name="Rectangle 3"/>
          <p:cNvSpPr/>
          <p:nvPr/>
        </p:nvSpPr>
        <p:spPr>
          <a:xfrm>
            <a:off x="2235901" y="2144677"/>
            <a:ext cx="4572000" cy="369332"/>
          </a:xfrm>
          <a:prstGeom prst="rect">
            <a:avLst/>
          </a:prstGeom>
        </p:spPr>
        <p:txBody>
          <a:bodyPr>
            <a:spAutoFit/>
          </a:bodyPr>
          <a:lstStyle/>
          <a:p>
            <a:r>
              <a:rPr lang="en-US" dirty="0">
                <a:solidFill>
                  <a:prstClr val="black"/>
                </a:solidFill>
              </a:rPr>
              <a:t> </a:t>
            </a:r>
            <a:endParaRPr lang="en-GB" dirty="0">
              <a:solidFill>
                <a:prstClr val="black"/>
              </a:solidFill>
            </a:endParaRPr>
          </a:p>
        </p:txBody>
      </p:sp>
      <p:sp>
        <p:nvSpPr>
          <p:cNvPr id="3" name="TextBox 2"/>
          <p:cNvSpPr txBox="1"/>
          <p:nvPr/>
        </p:nvSpPr>
        <p:spPr>
          <a:xfrm>
            <a:off x="1250112" y="2705333"/>
            <a:ext cx="184666" cy="369332"/>
          </a:xfrm>
          <a:prstGeom prst="rect">
            <a:avLst/>
          </a:prstGeom>
          <a:noFill/>
        </p:spPr>
        <p:txBody>
          <a:bodyPr wrap="none" rtlCol="0">
            <a:spAutoFit/>
          </a:bodyPr>
          <a:lstStyle/>
          <a:p>
            <a:endParaRPr lang="pt-BR" dirty="0">
              <a:solidFill>
                <a:prstClr val="black"/>
              </a:solidFill>
            </a:endParaRPr>
          </a:p>
        </p:txBody>
      </p:sp>
      <p:cxnSp>
        <p:nvCxnSpPr>
          <p:cNvPr id="10" name="Straight Arrow Connector 9"/>
          <p:cNvCxnSpPr/>
          <p:nvPr/>
        </p:nvCxnSpPr>
        <p:spPr>
          <a:xfrm flipH="1">
            <a:off x="2266381" y="1307841"/>
            <a:ext cx="2144486" cy="7094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5776" y="2221287"/>
            <a:ext cx="1468672" cy="307777"/>
          </a:xfrm>
          <a:prstGeom prst="rect">
            <a:avLst/>
          </a:prstGeom>
          <a:noFill/>
        </p:spPr>
        <p:txBody>
          <a:bodyPr wrap="none" rtlCol="0">
            <a:spAutoFit/>
          </a:bodyPr>
          <a:lstStyle/>
          <a:p>
            <a:r>
              <a:rPr lang="fr-BE" sz="1400" b="1" dirty="0" err="1"/>
              <a:t>Sustainability</a:t>
            </a:r>
            <a:endParaRPr lang="en-GB" sz="1400" b="1" dirty="0"/>
          </a:p>
        </p:txBody>
      </p:sp>
      <p:sp>
        <p:nvSpPr>
          <p:cNvPr id="12" name="TextBox 11"/>
          <p:cNvSpPr txBox="1"/>
          <p:nvPr/>
        </p:nvSpPr>
        <p:spPr>
          <a:xfrm>
            <a:off x="2388301" y="2213778"/>
            <a:ext cx="3679212" cy="307777"/>
          </a:xfrm>
          <a:prstGeom prst="rect">
            <a:avLst/>
          </a:prstGeom>
          <a:noFill/>
        </p:spPr>
        <p:txBody>
          <a:bodyPr wrap="none" rtlCol="0">
            <a:spAutoFit/>
          </a:bodyPr>
          <a:lstStyle/>
          <a:p>
            <a:r>
              <a:rPr lang="fr-BE" sz="1400" b="1" dirty="0"/>
              <a:t>Regulatory &amp; International Standards</a:t>
            </a:r>
            <a:endParaRPr lang="en-GB" sz="1400" b="1" dirty="0"/>
          </a:p>
        </p:txBody>
      </p:sp>
      <p:sp>
        <p:nvSpPr>
          <p:cNvPr id="14" name="TextBox 13"/>
          <p:cNvSpPr txBox="1"/>
          <p:nvPr/>
        </p:nvSpPr>
        <p:spPr>
          <a:xfrm>
            <a:off x="6186367" y="2198278"/>
            <a:ext cx="2576346" cy="523220"/>
          </a:xfrm>
          <a:prstGeom prst="rect">
            <a:avLst/>
          </a:prstGeom>
          <a:noFill/>
        </p:spPr>
        <p:txBody>
          <a:bodyPr wrap="none" rtlCol="0">
            <a:spAutoFit/>
          </a:bodyPr>
          <a:lstStyle/>
          <a:p>
            <a:r>
              <a:rPr lang="fr-BE" sz="1400" b="1" dirty="0"/>
              <a:t>Education and Sharing of </a:t>
            </a:r>
          </a:p>
          <a:p>
            <a:pPr algn="ctr"/>
            <a:r>
              <a:rPr lang="fr-BE" sz="1400" b="1" dirty="0"/>
              <a:t>Best Practices </a:t>
            </a:r>
            <a:endParaRPr lang="en-GB" sz="1400" b="1" dirty="0"/>
          </a:p>
        </p:txBody>
      </p:sp>
      <p:cxnSp>
        <p:nvCxnSpPr>
          <p:cNvPr id="16" name="Straight Arrow Connector 15"/>
          <p:cNvCxnSpPr/>
          <p:nvPr/>
        </p:nvCxnSpPr>
        <p:spPr>
          <a:xfrm>
            <a:off x="4410867" y="1307841"/>
            <a:ext cx="0" cy="7771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0867" y="1307841"/>
            <a:ext cx="2579914" cy="7094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303" name="Picture 159" descr="C:\Users\k926317\AppData\Local\Microsoft\Windows\Temporary Internet Files\Content.IE5\JY6EMRSQ\22-081jf1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616" y="2870949"/>
            <a:ext cx="1491832" cy="1547776"/>
          </a:xfrm>
          <a:prstGeom prst="rect">
            <a:avLst/>
          </a:prstGeom>
          <a:noFill/>
          <a:extLst>
            <a:ext uri="{909E8E84-426E-40DD-AFC4-6F175D3DCCD1}">
              <a14:hiddenFill xmlns:a14="http://schemas.microsoft.com/office/drawing/2010/main">
                <a:solidFill>
                  <a:srgbClr val="FFFFFF"/>
                </a:solidFill>
              </a14:hiddenFill>
            </a:ext>
          </a:extLst>
        </p:spPr>
      </p:pic>
      <p:pic>
        <p:nvPicPr>
          <p:cNvPr id="6304" name="Picture 160" descr="C:\Users\k926317\AppData\Local\Microsoft\Windows\Temporary Internet Files\Content.IE5\FRGG6GRT\rule_book1[1].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75542" y="2757099"/>
            <a:ext cx="1870650" cy="1258670"/>
          </a:xfrm>
          <a:prstGeom prst="rect">
            <a:avLst/>
          </a:prstGeom>
          <a:noFill/>
          <a:extLst>
            <a:ext uri="{909E8E84-426E-40DD-AFC4-6F175D3DCCD1}">
              <a14:hiddenFill xmlns:a14="http://schemas.microsoft.com/office/drawing/2010/main">
                <a:solidFill>
                  <a:srgbClr val="FFFFFF"/>
                </a:solidFill>
              </a14:hiddenFill>
            </a:ext>
          </a:extLst>
        </p:spPr>
      </p:pic>
      <p:pic>
        <p:nvPicPr>
          <p:cNvPr id="6306" name="Picture 162" descr="C:\Users\k926317\AppData\Local\Microsoft\Windows\Temporary Internet Files\Content.IE5\FRGG6GRT\Share-310x22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8361" y="2705333"/>
            <a:ext cx="1981266" cy="14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49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6700"/>
            <a:ext cx="7086600" cy="857250"/>
          </a:xfrm>
        </p:spPr>
        <p:txBody>
          <a:bodyPr>
            <a:normAutofit fontScale="90000"/>
          </a:bodyPr>
          <a:lstStyle/>
          <a:p>
            <a:pPr lvl="0"/>
            <a:r>
              <a:rPr lang="en-US" dirty="0"/>
              <a:t>IFIF’s 3 strategic Pillars of work &amp; priorities</a:t>
            </a:r>
            <a:br>
              <a:rPr lang="en-US" dirty="0"/>
            </a:br>
            <a:r>
              <a:rPr lang="en-US" dirty="0"/>
              <a:t> </a:t>
            </a:r>
            <a:br>
              <a:rPr lang="en-US" dirty="0"/>
            </a:br>
            <a:endParaRPr lang="en-US" dirty="0"/>
          </a:p>
        </p:txBody>
      </p:sp>
      <p:sp>
        <p:nvSpPr>
          <p:cNvPr id="4" name="Rectangle 3"/>
          <p:cNvSpPr/>
          <p:nvPr/>
        </p:nvSpPr>
        <p:spPr>
          <a:xfrm>
            <a:off x="2286000" y="1556088"/>
            <a:ext cx="4572000" cy="369332"/>
          </a:xfrm>
          <a:prstGeom prst="rect">
            <a:avLst/>
          </a:prstGeom>
        </p:spPr>
        <p:txBody>
          <a:bodyPr>
            <a:spAutoFit/>
          </a:bodyPr>
          <a:lstStyle/>
          <a:p>
            <a:r>
              <a:rPr lang="en-US" dirty="0">
                <a:solidFill>
                  <a:prstClr val="black"/>
                </a:solidFill>
              </a:rPr>
              <a:t> </a:t>
            </a:r>
            <a:endParaRPr lang="en-GB"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3579966"/>
              </p:ext>
            </p:extLst>
          </p:nvPr>
        </p:nvGraphicFramePr>
        <p:xfrm>
          <a:off x="2032000" y="476250"/>
          <a:ext cx="6108700" cy="4889500"/>
        </p:xfrm>
        <a:graphic>
          <a:graphicData uri="http://schemas.openxmlformats.org/presentationml/2006/ole">
            <mc:AlternateContent xmlns:mc="http://schemas.openxmlformats.org/markup-compatibility/2006">
              <mc:Choice xmlns:v="urn:schemas-microsoft-com:vml" Requires="v">
                <p:oleObj spid="_x0000_s2056" name="Document" r:id="rId3" imgW="6108700" imgH="4889500" progId="Word.Document.12">
                  <p:embed/>
                </p:oleObj>
              </mc:Choice>
              <mc:Fallback>
                <p:oleObj name="Document" r:id="rId3" imgW="6108700" imgH="4889500" progId="Word.Document.12">
                  <p:embed/>
                  <p:pic>
                    <p:nvPicPr>
                      <p:cNvPr id="7" name="Object 6"/>
                      <p:cNvPicPr/>
                      <p:nvPr/>
                    </p:nvPicPr>
                    <p:blipFill>
                      <a:blip r:embed="rId4"/>
                      <a:stretch>
                        <a:fillRect/>
                      </a:stretch>
                    </p:blipFill>
                    <p:spPr>
                      <a:xfrm>
                        <a:off x="2032000" y="476250"/>
                        <a:ext cx="6108700" cy="4889500"/>
                      </a:xfrm>
                      <a:prstGeom prst="rect">
                        <a:avLst/>
                      </a:prstGeom>
                    </p:spPr>
                  </p:pic>
                </p:oleObj>
              </mc:Fallback>
            </mc:AlternateContent>
          </a:graphicData>
        </a:graphic>
      </p:graphicFrame>
      <p:sp>
        <p:nvSpPr>
          <p:cNvPr id="3" name="TextBox 2"/>
          <p:cNvSpPr txBox="1"/>
          <p:nvPr/>
        </p:nvSpPr>
        <p:spPr>
          <a:xfrm>
            <a:off x="1300211" y="2116744"/>
            <a:ext cx="184666" cy="369332"/>
          </a:xfrm>
          <a:prstGeom prst="rect">
            <a:avLst/>
          </a:prstGeom>
          <a:noFill/>
        </p:spPr>
        <p:txBody>
          <a:bodyPr wrap="none" rtlCol="0">
            <a:spAutoFit/>
          </a:bodyPr>
          <a:lstStyle/>
          <a:p>
            <a:endParaRPr lang="pt-BR" dirty="0"/>
          </a:p>
        </p:txBody>
      </p:sp>
    </p:spTree>
    <p:extLst>
      <p:ext uri="{BB962C8B-B14F-4D97-AF65-F5344CB8AC3E}">
        <p14:creationId xmlns:p14="http://schemas.microsoft.com/office/powerpoint/2010/main" val="420775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Pillar 1: Sustainability</a:t>
            </a:r>
          </a:p>
        </p:txBody>
      </p:sp>
      <p:sp>
        <p:nvSpPr>
          <p:cNvPr id="3" name="Content Placeholder 2"/>
          <p:cNvSpPr>
            <a:spLocks noGrp="1"/>
          </p:cNvSpPr>
          <p:nvPr>
            <p:ph idx="1"/>
          </p:nvPr>
        </p:nvSpPr>
        <p:spPr>
          <a:xfrm>
            <a:off x="1981200" y="1428749"/>
            <a:ext cx="7010400" cy="3276601"/>
          </a:xfrm>
        </p:spPr>
        <p:txBody>
          <a:bodyPr>
            <a:normAutofit fontScale="70000" lnSpcReduction="20000"/>
          </a:bodyPr>
          <a:lstStyle/>
          <a:p>
            <a:pPr>
              <a:lnSpc>
                <a:spcPct val="120000"/>
              </a:lnSpc>
            </a:pPr>
            <a:r>
              <a:rPr lang="en-GB" sz="1700" b="1" dirty="0">
                <a:solidFill>
                  <a:schemeClr val="tx1"/>
                </a:solidFill>
              </a:rPr>
              <a:t>IFIF/ FEFANA Specialty Feed Ingredients Sustainability Project (SFIS) – </a:t>
            </a:r>
            <a:r>
              <a:rPr lang="en-GB" sz="1700" dirty="0">
                <a:solidFill>
                  <a:schemeClr val="tx1"/>
                </a:solidFill>
              </a:rPr>
              <a:t>establish positive role of SFI’s on the environmental impact of livestock production (poultry / pigs)</a:t>
            </a:r>
          </a:p>
          <a:p>
            <a:pPr marL="0" indent="0">
              <a:lnSpc>
                <a:spcPct val="120000"/>
              </a:lnSpc>
              <a:buFont typeface="Arial" pitchFamily="34" charset="0"/>
              <a:buNone/>
            </a:pPr>
            <a:endParaRPr lang="en-GB" sz="1700" b="1" dirty="0">
              <a:solidFill>
                <a:schemeClr val="tx1"/>
              </a:solidFill>
            </a:endParaRPr>
          </a:p>
          <a:p>
            <a:pPr>
              <a:lnSpc>
                <a:spcPct val="120000"/>
              </a:lnSpc>
            </a:pPr>
            <a:r>
              <a:rPr lang="en-US" sz="1700" b="1" dirty="0">
                <a:solidFill>
                  <a:schemeClr val="tx1"/>
                </a:solidFill>
              </a:rPr>
              <a:t>Global Feed LCA Guidelines Institute (GFLI) </a:t>
            </a:r>
            <a:r>
              <a:rPr lang="en-US" sz="1700" dirty="0">
                <a:solidFill>
                  <a:schemeClr val="tx1"/>
                </a:solidFill>
              </a:rPr>
              <a:t>- develop global Feed LCA Guidelines database to measure environmental performance of the livestock sector </a:t>
            </a:r>
          </a:p>
          <a:p>
            <a:pPr>
              <a:lnSpc>
                <a:spcPct val="120000"/>
              </a:lnSpc>
            </a:pPr>
            <a:endParaRPr lang="en-US" sz="1700" dirty="0">
              <a:solidFill>
                <a:schemeClr val="tx1"/>
              </a:solidFill>
            </a:endParaRPr>
          </a:p>
          <a:p>
            <a:pPr>
              <a:lnSpc>
                <a:spcPct val="120000"/>
              </a:lnSpc>
            </a:pPr>
            <a:r>
              <a:rPr lang="en-US" sz="1700" b="1" dirty="0">
                <a:solidFill>
                  <a:schemeClr val="tx1"/>
                </a:solidFill>
              </a:rPr>
              <a:t>FAO-led Partnership on Livestock Environmental Assessment and Performance (LEAP) - </a:t>
            </a:r>
            <a:r>
              <a:rPr lang="en-US" sz="1700" dirty="0">
                <a:solidFill>
                  <a:schemeClr val="tx1"/>
                </a:solidFill>
              </a:rPr>
              <a:t> developed Feed LCA Guidelines &amp; improve environmental performance of the livestock sector </a:t>
            </a:r>
            <a:endParaRPr lang="en-GB" sz="1700" dirty="0">
              <a:solidFill>
                <a:schemeClr val="tx1"/>
              </a:solidFill>
            </a:endParaRPr>
          </a:p>
          <a:p>
            <a:pPr marL="0" indent="0">
              <a:lnSpc>
                <a:spcPct val="120000"/>
              </a:lnSpc>
              <a:buNone/>
            </a:pPr>
            <a:endParaRPr lang="en-GB" sz="1700" dirty="0">
              <a:solidFill>
                <a:schemeClr val="tx1"/>
              </a:solidFill>
            </a:endParaRPr>
          </a:p>
          <a:p>
            <a:pPr>
              <a:lnSpc>
                <a:spcPct val="120000"/>
              </a:lnSpc>
            </a:pPr>
            <a:r>
              <a:rPr lang="en-GB" sz="1700" b="1" dirty="0">
                <a:solidFill>
                  <a:schemeClr val="tx1"/>
                </a:solidFill>
              </a:rPr>
              <a:t>Global Agenda for Sustainable Livestock</a:t>
            </a:r>
            <a:r>
              <a:rPr lang="en-GB" sz="1700" dirty="0">
                <a:solidFill>
                  <a:schemeClr val="tx1"/>
                </a:solidFill>
              </a:rPr>
              <a:t> – addressing UN Sustainable Development goals with stakeholders at global level </a:t>
            </a:r>
          </a:p>
          <a:p>
            <a:pPr>
              <a:lnSpc>
                <a:spcPct val="120000"/>
              </a:lnSpc>
            </a:pPr>
            <a:endParaRPr lang="en-GB" sz="1700" dirty="0">
              <a:solidFill>
                <a:schemeClr val="tx1"/>
              </a:solidFill>
            </a:endParaRPr>
          </a:p>
          <a:p>
            <a:pPr>
              <a:lnSpc>
                <a:spcPct val="120000"/>
              </a:lnSpc>
            </a:pPr>
            <a:r>
              <a:rPr lang="en-GB" sz="1700" b="1" dirty="0">
                <a:solidFill>
                  <a:schemeClr val="tx1"/>
                </a:solidFill>
              </a:rPr>
              <a:t>Nutritional Innovation to Promote Animal Health </a:t>
            </a:r>
            <a:r>
              <a:rPr lang="en-GB" sz="1700" dirty="0">
                <a:solidFill>
                  <a:schemeClr val="tx1"/>
                </a:solidFill>
              </a:rPr>
              <a:t>- Positioning of animal nutrition (AN) as an important contributor to promote animal health and welfare</a:t>
            </a:r>
          </a:p>
          <a:p>
            <a:pPr>
              <a:lnSpc>
                <a:spcPct val="120000"/>
              </a:lnSpc>
            </a:pPr>
            <a:endParaRPr lang="en-GB" sz="17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359904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7086600" cy="838200"/>
          </a:xfrm>
        </p:spPr>
        <p:txBody>
          <a:bodyPr>
            <a:noAutofit/>
          </a:bodyPr>
          <a:lstStyle/>
          <a:p>
            <a:r>
              <a:rPr lang="en-US" sz="2800" dirty="0"/>
              <a:t>Animal nutrition important contributor to promote animal health &amp; welfare</a:t>
            </a:r>
            <a:endParaRPr lang="en-GB" sz="2800" dirty="0"/>
          </a:p>
        </p:txBody>
      </p:sp>
      <p:sp>
        <p:nvSpPr>
          <p:cNvPr id="3" name="Content Placeholder 2"/>
          <p:cNvSpPr>
            <a:spLocks noGrp="1"/>
          </p:cNvSpPr>
          <p:nvPr>
            <p:ph idx="1"/>
          </p:nvPr>
        </p:nvSpPr>
        <p:spPr>
          <a:xfrm>
            <a:off x="1945038" y="1236595"/>
            <a:ext cx="7086600" cy="3626644"/>
          </a:xfrm>
        </p:spPr>
        <p:txBody>
          <a:bodyPr>
            <a:noAutofit/>
          </a:bodyPr>
          <a:lstStyle/>
          <a:p>
            <a:pPr marL="0" indent="0">
              <a:lnSpc>
                <a:spcPct val="120000"/>
              </a:lnSpc>
              <a:buNone/>
            </a:pPr>
            <a:r>
              <a:rPr lang="en-GB" sz="1400" dirty="0">
                <a:solidFill>
                  <a:schemeClr val="tx1"/>
                </a:solidFill>
              </a:rPr>
              <a:t>Nutritional Innovation - adequate nutrition support animals’ defence against stressors by:</a:t>
            </a:r>
          </a:p>
          <a:p>
            <a:pPr>
              <a:lnSpc>
                <a:spcPct val="120000"/>
              </a:lnSpc>
            </a:pPr>
            <a:r>
              <a:rPr lang="en-GB" sz="1400" b="1" dirty="0">
                <a:solidFill>
                  <a:schemeClr val="tx1"/>
                </a:solidFill>
              </a:rPr>
              <a:t>Maintaining animals in good health with high resilience capabilities to stressors, such as pathogens</a:t>
            </a:r>
          </a:p>
          <a:p>
            <a:pPr>
              <a:lnSpc>
                <a:spcPct val="120000"/>
              </a:lnSpc>
            </a:pPr>
            <a:r>
              <a:rPr lang="en-GB" sz="1400" b="1" dirty="0">
                <a:solidFill>
                  <a:schemeClr val="tx1"/>
                </a:solidFill>
              </a:rPr>
              <a:t>Limits the need for antimicrobial treatments to targeted applications under veterinary prescription </a:t>
            </a:r>
            <a:endParaRPr lang="en-US" altLang="en-US" sz="1200" dirty="0">
              <a:solidFill>
                <a:schemeClr val="tx1"/>
              </a:solidFill>
            </a:endParaRPr>
          </a:p>
          <a:p>
            <a:pPr marL="0" lvl="0" indent="0" fontAlgn="base">
              <a:spcAft>
                <a:spcPct val="0"/>
              </a:spcAft>
              <a:buNone/>
            </a:pPr>
            <a:r>
              <a:rPr lang="en-US" altLang="en-US" sz="1200" dirty="0">
                <a:solidFill>
                  <a:schemeClr val="tx1"/>
                </a:solidFill>
              </a:rPr>
              <a:t>Through: </a:t>
            </a:r>
          </a:p>
          <a:p>
            <a:pPr lvl="0" fontAlgn="base">
              <a:spcAft>
                <a:spcPct val="0"/>
              </a:spcAft>
            </a:pPr>
            <a:r>
              <a:rPr lang="en-GB" altLang="en-US" sz="1400" b="1" dirty="0">
                <a:solidFill>
                  <a:schemeClr val="tx1"/>
                </a:solidFill>
              </a:rPr>
              <a:t>Feed preservation and reduction of the presence of mycotoxins in feed:</a:t>
            </a:r>
            <a:endParaRPr lang="en-US" altLang="en-US" sz="1400" b="1" dirty="0">
              <a:solidFill>
                <a:schemeClr val="tx1"/>
              </a:solidFill>
            </a:endParaRPr>
          </a:p>
          <a:p>
            <a:pPr lvl="1" fontAlgn="base">
              <a:spcAft>
                <a:spcPct val="0"/>
              </a:spcAft>
            </a:pPr>
            <a:r>
              <a:rPr lang="en-GB" altLang="en-US" sz="1000" dirty="0">
                <a:solidFill>
                  <a:schemeClr val="tx1"/>
                </a:solidFill>
              </a:rPr>
              <a:t>Limit the potential for colonization of the feed by undesirable microorganisms</a:t>
            </a:r>
          </a:p>
          <a:p>
            <a:pPr lvl="1" fontAlgn="base">
              <a:spcAft>
                <a:spcPct val="0"/>
              </a:spcAft>
            </a:pPr>
            <a:r>
              <a:rPr lang="en-GB" altLang="en-US" sz="1000" dirty="0">
                <a:solidFill>
                  <a:schemeClr val="tx1"/>
                </a:solidFill>
              </a:rPr>
              <a:t>An additional layer of safety by reducing the negative effect of undesirable substance such as mycotoxins </a:t>
            </a:r>
            <a:endParaRPr lang="en-US" altLang="en-US" sz="1200" dirty="0">
              <a:solidFill>
                <a:schemeClr val="tx1"/>
              </a:solidFill>
            </a:endParaRPr>
          </a:p>
          <a:p>
            <a:pPr lvl="0" fontAlgn="base">
              <a:spcAft>
                <a:spcPct val="0"/>
              </a:spcAft>
            </a:pPr>
            <a:r>
              <a:rPr lang="en-GB" altLang="en-US" sz="1400" b="1" dirty="0">
                <a:solidFill>
                  <a:schemeClr val="tx1"/>
                </a:solidFill>
              </a:rPr>
              <a:t>Improvement of gut functioning and immunity:</a:t>
            </a:r>
            <a:endParaRPr lang="en-US" altLang="en-US" sz="1400" b="1" dirty="0">
              <a:solidFill>
                <a:schemeClr val="tx1"/>
              </a:solidFill>
            </a:endParaRPr>
          </a:p>
          <a:p>
            <a:pPr lvl="1" fontAlgn="base">
              <a:spcAft>
                <a:spcPct val="0"/>
              </a:spcAft>
            </a:pPr>
            <a:r>
              <a:rPr lang="en-GB" altLang="en-US" sz="1000" dirty="0">
                <a:solidFill>
                  <a:schemeClr val="tx1"/>
                </a:solidFill>
              </a:rPr>
              <a:t>Improve the digestibility of feed ingredients, hence limiting the presence of anti-nutritional factors and the risk of gut inflammation</a:t>
            </a:r>
          </a:p>
          <a:p>
            <a:pPr lvl="1" fontAlgn="base">
              <a:spcAft>
                <a:spcPct val="0"/>
              </a:spcAft>
            </a:pPr>
            <a:r>
              <a:rPr lang="en-GB" altLang="en-US" sz="1000" dirty="0">
                <a:solidFill>
                  <a:schemeClr val="tx1"/>
                </a:solidFill>
              </a:rPr>
              <a:t>Maintain a proper balance in the gut microbiome, limiting the development of potential pathogens or undesirable microorganisms in the gut</a:t>
            </a:r>
          </a:p>
          <a:p>
            <a:pPr lvl="1" fontAlgn="base">
              <a:spcAft>
                <a:spcPct val="0"/>
              </a:spcAft>
            </a:pPr>
            <a:r>
              <a:rPr lang="en-GB" altLang="en-US" sz="1000" dirty="0">
                <a:solidFill>
                  <a:schemeClr val="tx1"/>
                </a:solidFill>
              </a:rPr>
              <a:t>Micronutrients and other Specialty Feed Ingredients also support the proper function of the immune response to stressors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841425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Pillar 2: Regulatory &amp; International Standards </a:t>
            </a:r>
          </a:p>
        </p:txBody>
      </p:sp>
      <p:sp>
        <p:nvSpPr>
          <p:cNvPr id="3" name="Content Placeholder 2"/>
          <p:cNvSpPr>
            <a:spLocks noGrp="1"/>
          </p:cNvSpPr>
          <p:nvPr>
            <p:ph idx="1"/>
          </p:nvPr>
        </p:nvSpPr>
        <p:spPr>
          <a:xfrm>
            <a:off x="1981200" y="1581150"/>
            <a:ext cx="7010400" cy="2819400"/>
          </a:xfrm>
        </p:spPr>
        <p:txBody>
          <a:bodyPr>
            <a:normAutofit fontScale="70000" lnSpcReduction="20000"/>
          </a:bodyPr>
          <a:lstStyle/>
          <a:p>
            <a:pPr marL="0" indent="0">
              <a:lnSpc>
                <a:spcPct val="120000"/>
              </a:lnSpc>
              <a:spcAft>
                <a:spcPts val="600"/>
              </a:spcAft>
              <a:buNone/>
            </a:pPr>
            <a:r>
              <a:rPr lang="en-US" sz="2200" dirty="0">
                <a:solidFill>
                  <a:schemeClr val="tx1"/>
                </a:solidFill>
              </a:rPr>
              <a:t>IFIF collaborates with the FAO, WTO, WHO, OIE and CODEX, to help </a:t>
            </a:r>
            <a:r>
              <a:rPr lang="en-US" sz="2200" b="1" dirty="0">
                <a:solidFill>
                  <a:schemeClr val="tx1"/>
                </a:solidFill>
              </a:rPr>
              <a:t>set effective international regulatory standards </a:t>
            </a:r>
            <a:r>
              <a:rPr lang="en-US" sz="2200" dirty="0">
                <a:solidFill>
                  <a:schemeClr val="tx1"/>
                </a:solidFill>
              </a:rPr>
              <a:t>for the whole feed chain, and aims </a:t>
            </a:r>
            <a:r>
              <a:rPr lang="en-GB" sz="2200" dirty="0">
                <a:solidFill>
                  <a:schemeClr val="tx1"/>
                </a:solidFill>
              </a:rPr>
              <a:t>to harmonise these globally, ensuring its safety and access to markets in order to provide safe feed &amp; food and </a:t>
            </a:r>
            <a:r>
              <a:rPr lang="en-GB" sz="2200" b="1" dirty="0">
                <a:solidFill>
                  <a:schemeClr val="tx1"/>
                </a:solidFill>
              </a:rPr>
              <a:t>facilitate fair trade. </a:t>
            </a:r>
          </a:p>
          <a:p>
            <a:pPr marL="179388" lvl="1" indent="-179388">
              <a:lnSpc>
                <a:spcPct val="120000"/>
              </a:lnSpc>
              <a:spcAft>
                <a:spcPts val="600"/>
              </a:spcAft>
              <a:buFont typeface="Arial" pitchFamily="34" charset="0"/>
              <a:buChar char="•"/>
            </a:pPr>
            <a:r>
              <a:rPr lang="en-US" sz="2000" dirty="0">
                <a:solidFill>
                  <a:schemeClr val="tx1"/>
                </a:solidFill>
              </a:rPr>
              <a:t>International Feed Regulators Meeting (IFRM)</a:t>
            </a:r>
          </a:p>
          <a:p>
            <a:pPr marL="179388" lvl="1" indent="-179388">
              <a:lnSpc>
                <a:spcPct val="120000"/>
              </a:lnSpc>
              <a:spcAft>
                <a:spcPts val="600"/>
              </a:spcAft>
              <a:buFont typeface="Arial" pitchFamily="34" charset="0"/>
              <a:buChar char="•"/>
            </a:pPr>
            <a:r>
              <a:rPr lang="en-GB" sz="2000" dirty="0">
                <a:solidFill>
                  <a:schemeClr val="tx1"/>
                </a:solidFill>
              </a:rPr>
              <a:t>International Cooperation for Convergence of Technical Requirements for the Assessment of Feed Ingredients (ICCF) covering Canada, European Union, and United States</a:t>
            </a:r>
          </a:p>
          <a:p>
            <a:pPr marL="179388" lvl="1" indent="-179388">
              <a:lnSpc>
                <a:spcPct val="120000"/>
              </a:lnSpc>
              <a:spcAft>
                <a:spcPts val="600"/>
              </a:spcAft>
              <a:buFont typeface="Arial" pitchFamily="34" charset="0"/>
              <a:buChar char="•"/>
            </a:pPr>
            <a:r>
              <a:rPr lang="en-US" sz="2000" dirty="0">
                <a:solidFill>
                  <a:schemeClr val="tx1"/>
                </a:solidFill>
              </a:rPr>
              <a:t>Codex </a:t>
            </a:r>
            <a:r>
              <a:rPr lang="en-US" sz="2000" dirty="0" err="1">
                <a:solidFill>
                  <a:schemeClr val="tx1"/>
                </a:solidFill>
              </a:rPr>
              <a:t>Alimentarius</a:t>
            </a:r>
            <a:r>
              <a:rPr lang="en-US" sz="2000" dirty="0">
                <a:solidFill>
                  <a:schemeClr val="tx1"/>
                </a:solidFill>
              </a:rPr>
              <a:t> Feed related work </a:t>
            </a:r>
          </a:p>
          <a:p>
            <a:pPr marL="179388" lvl="1" indent="-179388">
              <a:lnSpc>
                <a:spcPct val="120000"/>
              </a:lnSpc>
              <a:spcAft>
                <a:spcPts val="600"/>
              </a:spcAft>
              <a:buFont typeface="Arial" pitchFamily="34" charset="0"/>
              <a:buChar char="•"/>
            </a:pPr>
            <a:r>
              <a:rPr lang="en-US" sz="2000" dirty="0">
                <a:solidFill>
                  <a:schemeClr val="tx1"/>
                </a:solidFill>
              </a:rPr>
              <a:t>OIE formal collaboration</a:t>
            </a:r>
          </a:p>
        </p:txBody>
      </p:sp>
      <p:sp>
        <p:nvSpPr>
          <p:cNvPr id="5" name="TextBox 4"/>
          <p:cNvSpPr txBox="1"/>
          <p:nvPr/>
        </p:nvSpPr>
        <p:spPr>
          <a:xfrm>
            <a:off x="7130259" y="-1559480"/>
            <a:ext cx="184666"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81176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Pillar 3: Education &amp; Best practices</a:t>
            </a:r>
          </a:p>
        </p:txBody>
      </p:sp>
      <p:sp>
        <p:nvSpPr>
          <p:cNvPr id="3" name="Content Placeholder 2"/>
          <p:cNvSpPr>
            <a:spLocks noGrp="1"/>
          </p:cNvSpPr>
          <p:nvPr>
            <p:ph idx="1"/>
          </p:nvPr>
        </p:nvSpPr>
        <p:spPr>
          <a:xfrm>
            <a:off x="1981200" y="1428750"/>
            <a:ext cx="6705600" cy="3200400"/>
          </a:xfrm>
        </p:spPr>
        <p:txBody>
          <a:bodyPr>
            <a:noAutofit/>
          </a:bodyPr>
          <a:lstStyle/>
          <a:p>
            <a:pPr marL="179388" lvl="1" indent="-179388">
              <a:lnSpc>
                <a:spcPct val="120000"/>
              </a:lnSpc>
              <a:spcAft>
                <a:spcPts val="600"/>
              </a:spcAft>
              <a:buFont typeface="Arial" pitchFamily="34" charset="0"/>
              <a:buChar char="•"/>
            </a:pPr>
            <a:r>
              <a:rPr lang="en-GB" sz="2000" dirty="0">
                <a:solidFill>
                  <a:schemeClr val="tx1"/>
                </a:solidFill>
              </a:rPr>
              <a:t>IFIF &amp; FAO “Feed Manual of Good Practices” </a:t>
            </a:r>
          </a:p>
          <a:p>
            <a:pPr marL="179388" lvl="1" indent="-179388">
              <a:lnSpc>
                <a:spcPct val="120000"/>
              </a:lnSpc>
              <a:spcAft>
                <a:spcPts val="600"/>
              </a:spcAft>
              <a:buFont typeface="Arial" pitchFamily="34" charset="0"/>
              <a:buChar char="•"/>
            </a:pPr>
            <a:r>
              <a:rPr lang="en-GB" sz="2000" dirty="0">
                <a:solidFill>
                  <a:schemeClr val="tx1"/>
                </a:solidFill>
              </a:rPr>
              <a:t>Capacity Development: IFIF Global Animal Nutrition Programme </a:t>
            </a:r>
          </a:p>
          <a:p>
            <a:pPr marL="179388" lvl="1" indent="-179388">
              <a:lnSpc>
                <a:spcPct val="120000"/>
              </a:lnSpc>
              <a:spcAft>
                <a:spcPts val="600"/>
              </a:spcAft>
              <a:buFont typeface="Arial" pitchFamily="34" charset="0"/>
              <a:buChar char="•"/>
            </a:pPr>
            <a:r>
              <a:rPr lang="en-GB" sz="2000" dirty="0">
                <a:solidFill>
                  <a:schemeClr val="tx1"/>
                </a:solidFill>
              </a:rPr>
              <a:t>Annual IFIF FAO Meeting </a:t>
            </a:r>
          </a:p>
          <a:p>
            <a:pPr marL="179388" lvl="1" indent="-179388">
              <a:lnSpc>
                <a:spcPct val="120000"/>
              </a:lnSpc>
              <a:spcAft>
                <a:spcPts val="600"/>
              </a:spcAft>
              <a:buFont typeface="Arial" pitchFamily="34" charset="0"/>
              <a:buChar char="•"/>
            </a:pPr>
            <a:r>
              <a:rPr lang="en-GB" sz="2000" dirty="0">
                <a:solidFill>
                  <a:schemeClr val="tx1"/>
                </a:solidFill>
              </a:rPr>
              <a:t>6</a:t>
            </a:r>
            <a:r>
              <a:rPr lang="en-GB" sz="2000" baseline="30000" dirty="0">
                <a:solidFill>
                  <a:schemeClr val="tx1"/>
                </a:solidFill>
              </a:rPr>
              <a:t>th</a:t>
            </a:r>
            <a:r>
              <a:rPr lang="en-GB" sz="2000" dirty="0">
                <a:solidFill>
                  <a:schemeClr val="tx1"/>
                </a:solidFill>
              </a:rPr>
              <a:t> Global Feed &amp; Food Congress held March 2019 in Bangkok, Thailand</a:t>
            </a:r>
          </a:p>
        </p:txBody>
      </p:sp>
      <p:sp>
        <p:nvSpPr>
          <p:cNvPr id="5" name="TextBox 4"/>
          <p:cNvSpPr txBox="1"/>
          <p:nvPr/>
        </p:nvSpPr>
        <p:spPr>
          <a:xfrm>
            <a:off x="7130259" y="-1559480"/>
            <a:ext cx="184666"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35760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9" name="Picture 8" descr="A close up of a map&#10;&#10;Description automatically generated">
            <a:extLst>
              <a:ext uri="{FF2B5EF4-FFF2-40B4-BE49-F238E27FC236}">
                <a16:creationId xmlns:a16="http://schemas.microsoft.com/office/drawing/2014/main" id="{440E8F33-8592-684C-837E-1F64E751A1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
            <a:ext cx="9144000" cy="5141976"/>
          </a:xfrm>
          <a:prstGeom prst="rect">
            <a:avLst/>
          </a:prstGeom>
        </p:spPr>
      </p:pic>
    </p:spTree>
    <p:extLst>
      <p:ext uri="{BB962C8B-B14F-4D97-AF65-F5344CB8AC3E}">
        <p14:creationId xmlns:p14="http://schemas.microsoft.com/office/powerpoint/2010/main" val="3597676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marL="0" indent="0">
              <a:spcAft>
                <a:spcPts val="600"/>
              </a:spcAft>
            </a:pPr>
            <a:r>
              <a:rPr lang="en-GB" sz="3200" dirty="0"/>
              <a:t>How can we work together?  </a:t>
            </a:r>
            <a:br>
              <a:rPr lang="en-GB" sz="3200" dirty="0"/>
            </a:br>
            <a:r>
              <a:rPr lang="en-GB" sz="2200" i="1" dirty="0"/>
              <a:t>Russia as a player in the global market</a:t>
            </a:r>
            <a:endParaRPr lang="en-GB" sz="2200" dirty="0"/>
          </a:p>
        </p:txBody>
      </p:sp>
      <p:sp>
        <p:nvSpPr>
          <p:cNvPr id="2" name="Slide Number Placeholder 1"/>
          <p:cNvSpPr>
            <a:spLocks noGrp="1"/>
          </p:cNvSpPr>
          <p:nvPr>
            <p:ph type="sldNum" sz="quarter" idx="4294967295"/>
          </p:nvPr>
        </p:nvSpPr>
        <p:spPr>
          <a:xfrm>
            <a:off x="7010400" y="4767263"/>
            <a:ext cx="2133600" cy="274637"/>
          </a:xfrm>
        </p:spPr>
        <p:txBody>
          <a:bodyPr/>
          <a:lstStyle/>
          <a:p>
            <a:fld id="{B6F15528-21DE-4FAA-801E-634DDDAF4B2B}" type="slidenum">
              <a:rPr lang="en-US" smtClean="0">
                <a:solidFill>
                  <a:prstClr val="black">
                    <a:tint val="75000"/>
                  </a:prstClr>
                </a:solidFill>
                <a:latin typeface="Georgia"/>
              </a:rPr>
              <a:pPr/>
              <a:t>39</a:t>
            </a:fld>
            <a:endParaRPr lang="en-US">
              <a:solidFill>
                <a:prstClr val="black">
                  <a:tint val="75000"/>
                </a:prstClr>
              </a:solidFill>
              <a:latin typeface="Georgia"/>
            </a:endParaRPr>
          </a:p>
        </p:txBody>
      </p:sp>
      <p:sp>
        <p:nvSpPr>
          <p:cNvPr id="13" name="Content Placeholder 2"/>
          <p:cNvSpPr txBox="1">
            <a:spLocks/>
          </p:cNvSpPr>
          <p:nvPr/>
        </p:nvSpPr>
        <p:spPr>
          <a:xfrm>
            <a:off x="1981200" y="1352550"/>
            <a:ext cx="6934200" cy="3581400"/>
          </a:xfrm>
          <a:prstGeom prst="rect">
            <a:avLst/>
          </a:prstGeom>
        </p:spPr>
        <p:txBody>
          <a:bodyPr>
            <a:noAutofit/>
          </a:bodyPr>
          <a:lstStyle>
            <a:lvl1pPr marL="179388" indent="-179388" algn="l" defTabSz="914400" rtl="0" eaLnBrk="1" latinLnBrk="0" hangingPunct="1">
              <a:spcBef>
                <a:spcPct val="20000"/>
              </a:spcBef>
              <a:buClr>
                <a:schemeClr val="tx2"/>
              </a:buClr>
              <a:buFont typeface="Arial" pitchFamily="34" charset="0"/>
              <a:buChar char="•"/>
              <a:defRPr sz="1800" kern="1200">
                <a:solidFill>
                  <a:schemeClr val="bg2"/>
                </a:solidFill>
                <a:latin typeface="+mn-lt"/>
                <a:ea typeface="+mn-ea"/>
                <a:cs typeface="+mn-cs"/>
              </a:defRPr>
            </a:lvl1pPr>
            <a:lvl2pPr marL="44767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2pPr>
            <a:lvl3pPr marL="627063" indent="-1793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3pPr>
            <a:lvl4pPr marL="896938" indent="-269875"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4pPr>
            <a:lvl5pPr marL="1165225" indent="-268288" algn="l" defTabSz="914400" rtl="0" eaLnBrk="1" latinLnBrk="0" hangingPunct="1">
              <a:spcBef>
                <a:spcPct val="20000"/>
              </a:spcBef>
              <a:buClr>
                <a:schemeClr val="tx2"/>
              </a:buClr>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000" dirty="0">
                <a:solidFill>
                  <a:schemeClr val="tx1"/>
                </a:solidFill>
              </a:rPr>
              <a:t>Russian Feed Production ca. 30 </a:t>
            </a:r>
            <a:r>
              <a:rPr lang="en-GB" sz="2000" dirty="0" err="1">
                <a:solidFill>
                  <a:schemeClr val="tx1"/>
                </a:solidFill>
              </a:rPr>
              <a:t>mt</a:t>
            </a:r>
            <a:r>
              <a:rPr lang="en-GB" sz="2000" dirty="0">
                <a:solidFill>
                  <a:schemeClr val="tx1"/>
                </a:solidFill>
              </a:rPr>
              <a:t> </a:t>
            </a:r>
          </a:p>
          <a:p>
            <a:pPr>
              <a:spcAft>
                <a:spcPts val="600"/>
              </a:spcAft>
            </a:pPr>
            <a:r>
              <a:rPr lang="en-GB" sz="2000" dirty="0">
                <a:solidFill>
                  <a:schemeClr val="tx1"/>
                </a:solidFill>
              </a:rPr>
              <a:t>Bring in feedstuffs, such as corn and soybean meal</a:t>
            </a:r>
          </a:p>
          <a:p>
            <a:pPr>
              <a:spcAft>
                <a:spcPts val="600"/>
              </a:spcAft>
            </a:pPr>
            <a:r>
              <a:rPr lang="en-GB" sz="2000" dirty="0">
                <a:solidFill>
                  <a:schemeClr val="tx1"/>
                </a:solidFill>
              </a:rPr>
              <a:t>Support better feed conversion ratio &amp; improve efficiency</a:t>
            </a:r>
          </a:p>
          <a:p>
            <a:pPr>
              <a:spcAft>
                <a:spcPts val="600"/>
              </a:spcAft>
            </a:pPr>
            <a:r>
              <a:rPr lang="en-GB" sz="2000" dirty="0">
                <a:solidFill>
                  <a:schemeClr val="tx1"/>
                </a:solidFill>
              </a:rPr>
              <a:t>Biosecurity measures – learn from each other</a:t>
            </a:r>
          </a:p>
          <a:p>
            <a:pPr>
              <a:spcAft>
                <a:spcPts val="600"/>
              </a:spcAft>
            </a:pPr>
            <a:r>
              <a:rPr lang="en-GB" sz="2000" dirty="0">
                <a:solidFill>
                  <a:schemeClr val="tx1"/>
                </a:solidFill>
              </a:rPr>
              <a:t>Promote science-based decision making </a:t>
            </a:r>
          </a:p>
          <a:p>
            <a:pPr>
              <a:spcAft>
                <a:spcPts val="600"/>
              </a:spcAft>
            </a:pPr>
            <a:r>
              <a:rPr lang="en-GB" sz="2000" dirty="0">
                <a:solidFill>
                  <a:schemeClr val="tx1"/>
                </a:solidFill>
              </a:rPr>
              <a:t>Continue to defend new technologies &amp; innovation</a:t>
            </a:r>
          </a:p>
          <a:p>
            <a:pPr>
              <a:spcAft>
                <a:spcPts val="600"/>
              </a:spcAft>
            </a:pPr>
            <a:r>
              <a:rPr lang="en-GB" sz="2000" dirty="0">
                <a:solidFill>
                  <a:schemeClr val="tx1"/>
                </a:solidFill>
              </a:rPr>
              <a:t>Work towards Fair Trade</a:t>
            </a:r>
          </a:p>
          <a:p>
            <a:pPr>
              <a:spcAft>
                <a:spcPts val="600"/>
              </a:spcAft>
            </a:pPr>
            <a:r>
              <a:rPr lang="en-GB" sz="2000" dirty="0">
                <a:solidFill>
                  <a:schemeClr val="tx1"/>
                </a:solidFill>
              </a:rPr>
              <a:t>Work together to produce more, using less, even better </a:t>
            </a:r>
          </a:p>
        </p:txBody>
      </p:sp>
    </p:spTree>
    <p:extLst>
      <p:ext uri="{BB962C8B-B14F-4D97-AF65-F5344CB8AC3E}">
        <p14:creationId xmlns:p14="http://schemas.microsoft.com/office/powerpoint/2010/main" val="2810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50" y="292100"/>
            <a:ext cx="6705600" cy="857250"/>
          </a:xfrm>
        </p:spPr>
        <p:txBody>
          <a:bodyPr>
            <a:normAutofit/>
          </a:bodyPr>
          <a:lstStyle/>
          <a:p>
            <a:r>
              <a:rPr lang="en-US" sz="2800" dirty="0"/>
              <a:t>IFIF’s Vision </a:t>
            </a:r>
            <a:br>
              <a:rPr lang="en-US" sz="2800" dirty="0"/>
            </a:br>
            <a:r>
              <a:rPr lang="en-US" sz="2800" i="1" dirty="0"/>
              <a:t>One global voice for our industry</a:t>
            </a:r>
          </a:p>
        </p:txBody>
      </p:sp>
      <p:sp>
        <p:nvSpPr>
          <p:cNvPr id="6" name="Rectangle 5"/>
          <p:cNvSpPr/>
          <p:nvPr/>
        </p:nvSpPr>
        <p:spPr>
          <a:xfrm>
            <a:off x="1898650" y="1290858"/>
            <a:ext cx="6788150" cy="1966692"/>
          </a:xfrm>
          <a:prstGeom prst="rect">
            <a:avLst/>
          </a:prstGeom>
        </p:spPr>
        <p:txBody>
          <a:bodyPr wrap="square">
            <a:spAutoFit/>
          </a:bodyPr>
          <a:lstStyle/>
          <a:p>
            <a:r>
              <a:rPr lang="en-US" dirty="0"/>
              <a:t> </a:t>
            </a:r>
          </a:p>
          <a:p>
            <a:endParaRPr lang="en-US" dirty="0"/>
          </a:p>
          <a:p>
            <a:pPr>
              <a:lnSpc>
                <a:spcPct val="120000"/>
              </a:lnSpc>
            </a:pPr>
            <a:r>
              <a:rPr lang="en-US" dirty="0"/>
              <a:t>“IFIF’s vision is to provide a unified voice and leadership to represent and promote the global feed industry as an essential participant in the food chain that provides sustainable, safe, nutritious and affordable food for a growing world population.”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011535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 </a:t>
            </a:r>
          </a:p>
        </p:txBody>
      </p:sp>
      <p:sp>
        <p:nvSpPr>
          <p:cNvPr id="3" name="Content Placeholder 2"/>
          <p:cNvSpPr>
            <a:spLocks noGrp="1"/>
          </p:cNvSpPr>
          <p:nvPr>
            <p:ph idx="1"/>
          </p:nvPr>
        </p:nvSpPr>
        <p:spPr/>
        <p:txBody>
          <a:bodyPr>
            <a:normAutofit/>
          </a:bodyPr>
          <a:lstStyle/>
          <a:p>
            <a:pPr marL="0" indent="0">
              <a:lnSpc>
                <a:spcPct val="130000"/>
              </a:lnSpc>
              <a:spcBef>
                <a:spcPts val="0"/>
              </a:spcBef>
              <a:buNone/>
            </a:pPr>
            <a:r>
              <a:rPr lang="en-US" sz="2000" dirty="0">
                <a:solidFill>
                  <a:schemeClr val="tx1"/>
                </a:solidFill>
              </a:rPr>
              <a:t>The agri chain, including industry, regulators and other stakeholders must continue to work together to contribute to the sustainable supply of safe, healthy feed and therefore food of animal origin to meet the demands of the global growing population in the years to come. </a:t>
            </a:r>
          </a:p>
          <a:p>
            <a:pPr marL="0" indent="0">
              <a:lnSpc>
                <a:spcPct val="130000"/>
              </a:lnSpc>
              <a:spcBef>
                <a:spcPts val="0"/>
              </a:spcBef>
              <a:buNone/>
            </a:pPr>
            <a:endParaRPr lang="en-US" sz="2000" dirty="0">
              <a:solidFill>
                <a:schemeClr val="tx1"/>
              </a:solidFill>
            </a:endParaRPr>
          </a:p>
        </p:txBody>
      </p:sp>
    </p:spTree>
    <p:extLst>
      <p:ext uri="{BB962C8B-B14F-4D97-AF65-F5344CB8AC3E}">
        <p14:creationId xmlns:p14="http://schemas.microsoft.com/office/powerpoint/2010/main" val="813858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Thank you!</a:t>
            </a:r>
          </a:p>
        </p:txBody>
      </p:sp>
      <p:sp>
        <p:nvSpPr>
          <p:cNvPr id="3" name="TextBox 2"/>
          <p:cNvSpPr txBox="1"/>
          <p:nvPr/>
        </p:nvSpPr>
        <p:spPr>
          <a:xfrm>
            <a:off x="2209800" y="2190750"/>
            <a:ext cx="5410200" cy="1938992"/>
          </a:xfrm>
          <a:prstGeom prst="rect">
            <a:avLst/>
          </a:prstGeom>
          <a:noFill/>
        </p:spPr>
        <p:txBody>
          <a:bodyPr wrap="square" rtlCol="0">
            <a:spAutoFit/>
          </a:bodyPr>
          <a:lstStyle/>
          <a:p>
            <a:pPr algn="ctr"/>
            <a:r>
              <a:rPr lang="en-US" sz="2400" dirty="0">
                <a:hlinkClick r:id="rId2"/>
              </a:rPr>
              <a:t>daniel.bercovici@ifif.org</a:t>
            </a:r>
          </a:p>
          <a:p>
            <a:pPr algn="ctr"/>
            <a:endParaRPr lang="en-US" sz="2400" dirty="0">
              <a:hlinkClick r:id="rId2"/>
            </a:endParaRPr>
          </a:p>
          <a:p>
            <a:pPr algn="ctr"/>
            <a:r>
              <a:rPr lang="en-US" sz="2400" dirty="0">
                <a:hlinkClick r:id="rId2"/>
              </a:rPr>
              <a:t>alexandra.athayde@ifif.org</a:t>
            </a:r>
            <a:endParaRPr lang="en-US" sz="2400" dirty="0"/>
          </a:p>
          <a:p>
            <a:pPr algn="ctr"/>
            <a:r>
              <a:rPr lang="en-US" sz="2400" dirty="0"/>
              <a:t> </a:t>
            </a:r>
            <a:endParaRPr lang="en-US" sz="2400" dirty="0">
              <a:solidFill>
                <a:schemeClr val="tx2"/>
              </a:solidFill>
              <a:latin typeface="+mj-lt"/>
              <a:ea typeface="+mj-ea"/>
              <a:cs typeface="+mj-cs"/>
              <a:hlinkClick r:id="" action="ppaction://noaction"/>
            </a:endParaRPr>
          </a:p>
          <a:p>
            <a:pPr algn="ctr"/>
            <a:r>
              <a:rPr lang="en-US" sz="2400" dirty="0">
                <a:solidFill>
                  <a:schemeClr val="tx2"/>
                </a:solidFill>
                <a:latin typeface="+mj-lt"/>
                <a:ea typeface="+mj-ea"/>
                <a:cs typeface="+mj-cs"/>
                <a:hlinkClick r:id="" action="ppaction://noaction"/>
              </a:rPr>
              <a:t>www.ifif.org</a:t>
            </a:r>
            <a:r>
              <a:rPr lang="en-US" sz="2400" dirty="0">
                <a:solidFill>
                  <a:schemeClr val="tx2"/>
                </a:solidFill>
                <a:latin typeface="+mj-lt"/>
                <a:ea typeface="+mj-ea"/>
                <a:cs typeface="+mj-cs"/>
              </a:rPr>
              <a:t> </a:t>
            </a:r>
          </a:p>
        </p:txBody>
      </p:sp>
      <p:sp>
        <p:nvSpPr>
          <p:cNvPr id="5" name="TextBox 4"/>
          <p:cNvSpPr txBox="1"/>
          <p:nvPr/>
        </p:nvSpPr>
        <p:spPr>
          <a:xfrm>
            <a:off x="2209800" y="1581150"/>
            <a:ext cx="4043094" cy="369332"/>
          </a:xfrm>
          <a:prstGeom prst="rect">
            <a:avLst/>
          </a:prstGeom>
          <a:noFill/>
        </p:spPr>
        <p:txBody>
          <a:bodyPr wrap="none" rtlCol="0">
            <a:spAutoFit/>
          </a:bodyPr>
          <a:lstStyle/>
          <a:p>
            <a:r>
              <a:rPr lang="pt-BR" dirty="0"/>
              <a:t>For more information please contact: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20443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IFIF is a global organisation – One Voice </a:t>
            </a:r>
          </a:p>
        </p:txBody>
      </p:sp>
      <p:sp>
        <p:nvSpPr>
          <p:cNvPr id="5" name="Content Placeholder 6"/>
          <p:cNvSpPr>
            <a:spLocks noGrp="1"/>
          </p:cNvSpPr>
          <p:nvPr>
            <p:ph idx="1"/>
          </p:nvPr>
        </p:nvSpPr>
        <p:spPr>
          <a:xfrm>
            <a:off x="1981200" y="1504950"/>
            <a:ext cx="6705600" cy="3089672"/>
          </a:xfrm>
        </p:spPr>
        <p:txBody>
          <a:bodyPr>
            <a:normAutofit/>
          </a:bodyPr>
          <a:lstStyle/>
          <a:p>
            <a:pPr>
              <a:lnSpc>
                <a:spcPct val="110000"/>
              </a:lnSpc>
            </a:pPr>
            <a:r>
              <a:rPr lang="en-GB" dirty="0">
                <a:solidFill>
                  <a:schemeClr val="tx1"/>
                </a:solidFill>
              </a:rPr>
              <a:t>Established in December 1987 – </a:t>
            </a:r>
            <a:r>
              <a:rPr lang="en-GB" b="1" dirty="0">
                <a:solidFill>
                  <a:schemeClr val="tx1"/>
                </a:solidFill>
              </a:rPr>
              <a:t>32 years</a:t>
            </a:r>
          </a:p>
          <a:p>
            <a:pPr>
              <a:lnSpc>
                <a:spcPct val="110000"/>
              </a:lnSpc>
            </a:pPr>
            <a:r>
              <a:rPr lang="en-GB" dirty="0">
                <a:solidFill>
                  <a:schemeClr val="tx1"/>
                </a:solidFill>
              </a:rPr>
              <a:t>IFIF is made up of :</a:t>
            </a:r>
          </a:p>
          <a:p>
            <a:pPr lvl="2">
              <a:lnSpc>
                <a:spcPct val="110000"/>
              </a:lnSpc>
            </a:pPr>
            <a:r>
              <a:rPr lang="en-GB" dirty="0">
                <a:solidFill>
                  <a:schemeClr val="tx1"/>
                </a:solidFill>
              </a:rPr>
              <a:t>National and regional feed associations </a:t>
            </a:r>
          </a:p>
          <a:p>
            <a:pPr lvl="2">
              <a:lnSpc>
                <a:spcPct val="110000"/>
              </a:lnSpc>
            </a:pPr>
            <a:r>
              <a:rPr lang="en-GB" dirty="0">
                <a:solidFill>
                  <a:schemeClr val="tx1"/>
                </a:solidFill>
              </a:rPr>
              <a:t>Corporate members</a:t>
            </a:r>
          </a:p>
          <a:p>
            <a:pPr lvl="2">
              <a:lnSpc>
                <a:spcPct val="110000"/>
              </a:lnSpc>
            </a:pPr>
            <a:r>
              <a:rPr lang="en-GB" dirty="0">
                <a:solidFill>
                  <a:schemeClr val="tx1"/>
                </a:solidFill>
              </a:rPr>
              <a:t>Feed related organizations</a:t>
            </a:r>
          </a:p>
          <a:p>
            <a:pPr marL="179388" lvl="1" indent="-179388">
              <a:lnSpc>
                <a:spcPct val="110000"/>
              </a:lnSpc>
              <a:buFont typeface="Arial" pitchFamily="34" charset="0"/>
              <a:buChar char="•"/>
            </a:pPr>
            <a:r>
              <a:rPr lang="en-GB" sz="1800" dirty="0">
                <a:solidFill>
                  <a:schemeClr val="tx1"/>
                </a:solidFill>
              </a:rPr>
              <a:t>IFIF represents over </a:t>
            </a:r>
            <a:r>
              <a:rPr lang="en-GB" sz="1800" b="1" dirty="0">
                <a:solidFill>
                  <a:schemeClr val="tx1"/>
                </a:solidFill>
              </a:rPr>
              <a:t>80%</a:t>
            </a:r>
            <a:r>
              <a:rPr lang="en-GB" sz="1800" dirty="0">
                <a:solidFill>
                  <a:schemeClr val="tx1"/>
                </a:solidFill>
              </a:rPr>
              <a:t> of the global compound feed produced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6674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40424"/>
            <a:ext cx="6705600" cy="838200"/>
          </a:xfrm>
        </p:spPr>
        <p:txBody>
          <a:bodyPr vert="horz" lIns="162000" tIns="0" rIns="91440" bIns="0" rtlCol="0" anchor="ctr" anchorCtr="0">
            <a:normAutofit fontScale="90000"/>
          </a:bodyPr>
          <a:lstStyle/>
          <a:p>
            <a:r>
              <a:rPr lang="en-US" dirty="0"/>
              <a:t>IFIF</a:t>
            </a:r>
            <a:r>
              <a:rPr lang="en-US" sz="2100" dirty="0"/>
              <a:t> </a:t>
            </a:r>
            <a:r>
              <a:rPr lang="en-US" dirty="0"/>
              <a:t>is a global organization &amp; represents over </a:t>
            </a:r>
            <a:r>
              <a:rPr lang="en-US" b="1" dirty="0"/>
              <a:t>80% </a:t>
            </a:r>
            <a:br>
              <a:rPr lang="en-US" b="1" dirty="0"/>
            </a:br>
            <a:r>
              <a:rPr lang="en-US" dirty="0"/>
              <a:t>of compound feed production worldwide </a:t>
            </a:r>
          </a:p>
        </p:txBody>
      </p:sp>
      <p:sp>
        <p:nvSpPr>
          <p:cNvPr id="2" name="TextBox 1"/>
          <p:cNvSpPr txBox="1"/>
          <p:nvPr/>
        </p:nvSpPr>
        <p:spPr>
          <a:xfrm>
            <a:off x="10922000" y="4889501"/>
            <a:ext cx="184731" cy="369332"/>
          </a:xfrm>
          <a:prstGeom prst="rect">
            <a:avLst/>
          </a:prstGeom>
          <a:noFill/>
        </p:spPr>
        <p:txBody>
          <a:bodyPr wrap="none" rtlCol="0">
            <a:spAutoFit/>
          </a:bodyPr>
          <a:lstStyle/>
          <a:p>
            <a:pPr defTabSz="914378"/>
            <a:endParaRPr lang="pt-BR" dirty="0">
              <a:solidFill>
                <a:prstClr val="black"/>
              </a:solidFill>
              <a:latin typeface="Georgia"/>
            </a:endParaRPr>
          </a:p>
        </p:txBody>
      </p:sp>
      <p:sp>
        <p:nvSpPr>
          <p:cNvPr id="3" name="Slide Number Placeholder 2"/>
          <p:cNvSpPr>
            <a:spLocks noGrp="1"/>
          </p:cNvSpPr>
          <p:nvPr>
            <p:ph type="sldNum" sz="quarter" idx="12"/>
          </p:nvPr>
        </p:nvSpPr>
        <p:spPr/>
        <p:txBody>
          <a:bodyPr/>
          <a:lstStyle/>
          <a:p>
            <a:pPr defTabSz="914378"/>
            <a:fld id="{B6F15528-21DE-4FAA-801E-634DDDAF4B2B}" type="slidenum">
              <a:rPr lang="en-US">
                <a:solidFill>
                  <a:prstClr val="black">
                    <a:tint val="75000"/>
                  </a:prstClr>
                </a:solidFill>
                <a:latin typeface="Georgia"/>
              </a:rPr>
              <a:pPr defTabSz="914378"/>
              <a:t>6</a:t>
            </a:fld>
            <a:endParaRPr lang="en-US" dirty="0">
              <a:solidFill>
                <a:prstClr val="black">
                  <a:tint val="75000"/>
                </a:prstClr>
              </a:solidFill>
              <a:latin typeface="Georgia"/>
            </a:endParaRPr>
          </a:p>
        </p:txBody>
      </p:sp>
      <p:pic>
        <p:nvPicPr>
          <p:cNvPr id="9" name="Picture 8">
            <a:extLst>
              <a:ext uri="{FF2B5EF4-FFF2-40B4-BE49-F238E27FC236}">
                <a16:creationId xmlns:a16="http://schemas.microsoft.com/office/drawing/2014/main" id="{1C34FBE8-22A7-9E4E-816B-2B6D1A67C9E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113950"/>
            <a:ext cx="9144000" cy="3685032"/>
          </a:xfrm>
          <a:prstGeom prst="rect">
            <a:avLst/>
          </a:prstGeom>
        </p:spPr>
      </p:pic>
    </p:spTree>
    <p:extLst>
      <p:ext uri="{BB962C8B-B14F-4D97-AF65-F5344CB8AC3E}">
        <p14:creationId xmlns:p14="http://schemas.microsoft.com/office/powerpoint/2010/main" val="18837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IFIF’s Mission</a:t>
            </a:r>
            <a:br>
              <a:rPr lang="en-US" sz="2800" dirty="0"/>
            </a:br>
            <a:endParaRPr lang="en-US" sz="2800" dirty="0"/>
          </a:p>
        </p:txBody>
      </p:sp>
      <p:sp>
        <p:nvSpPr>
          <p:cNvPr id="6" name="Rectangle 5"/>
          <p:cNvSpPr/>
          <p:nvPr/>
        </p:nvSpPr>
        <p:spPr>
          <a:xfrm>
            <a:off x="1905000" y="895350"/>
            <a:ext cx="6858000" cy="4016484"/>
          </a:xfrm>
          <a:prstGeom prst="rect">
            <a:avLst/>
          </a:prstGeom>
        </p:spPr>
        <p:txBody>
          <a:bodyPr wrap="square">
            <a:spAutoFit/>
          </a:bodyPr>
          <a:lstStyle/>
          <a:p>
            <a:pPr marL="285750" lvl="0" indent="-285750">
              <a:buFont typeface="Arial"/>
              <a:buChar char="•"/>
            </a:pPr>
            <a:r>
              <a:rPr lang="en-US" sz="1500" dirty="0"/>
              <a:t>Represent the global feed industry with international governmental organizations and agencies, including the FAO, WTO, WHO, OIE and CODEX Alimentarius, on crucial global feed and food issues. </a:t>
            </a:r>
          </a:p>
          <a:p>
            <a:pPr lvl="0"/>
            <a:endParaRPr lang="en-GB" sz="1500" dirty="0"/>
          </a:p>
          <a:p>
            <a:pPr marL="285750" lvl="0" indent="-285750">
              <a:buFont typeface="Arial"/>
              <a:buChar char="•"/>
            </a:pPr>
            <a:r>
              <a:rPr lang="en-US" sz="1500" dirty="0"/>
              <a:t>Promote science-based solutions and information sharing for the feed industry by facilitating global forums, such as the Global Feed &amp; Food Congress (GFFC) and the International Feed Regulators Meeting (IFRM).</a:t>
            </a:r>
            <a:endParaRPr lang="en-GB" sz="1500" dirty="0"/>
          </a:p>
          <a:p>
            <a:pPr marL="285750" lvl="0" indent="-285750">
              <a:buFont typeface="Arial"/>
              <a:buChar char="•"/>
            </a:pPr>
            <a:endParaRPr lang="en-GB" sz="1500" dirty="0"/>
          </a:p>
          <a:p>
            <a:pPr marL="285750" lvl="0" indent="-285750">
              <a:buFont typeface="Arial"/>
              <a:buChar char="•"/>
            </a:pPr>
            <a:r>
              <a:rPr lang="en-US" sz="1500" dirty="0"/>
              <a:t>Promote a balanced regulatory framework to support a fair global playing field, facilitate market access and support the competitiveness of the feed and livestock industries.</a:t>
            </a:r>
            <a:endParaRPr lang="en-GB" sz="1500" dirty="0"/>
          </a:p>
          <a:p>
            <a:pPr marL="285750" lvl="0" indent="-285750">
              <a:buFont typeface="Arial"/>
              <a:buChar char="•"/>
            </a:pPr>
            <a:endParaRPr lang="en-GB" sz="1500" dirty="0"/>
          </a:p>
          <a:p>
            <a:pPr marL="285750" lvl="0" indent="-285750">
              <a:buFont typeface="Arial"/>
              <a:buChar char="•"/>
            </a:pPr>
            <a:r>
              <a:rPr lang="en-US" sz="1500" dirty="0"/>
              <a:t>Expand the global network of national and regional feed associations and promote the adoption of international standards and global equivalency. </a:t>
            </a:r>
            <a:endParaRPr lang="en-GB" sz="1500" dirty="0"/>
          </a:p>
          <a:p>
            <a:pPr marL="285750" lvl="0" indent="-285750">
              <a:buFont typeface="Arial"/>
              <a:buChar char="•"/>
            </a:pPr>
            <a:endParaRPr lang="en-GB" sz="1500" dirty="0"/>
          </a:p>
          <a:p>
            <a:pPr marL="285750" lvl="0" indent="-285750">
              <a:buFont typeface="Arial"/>
              <a:buChar char="•"/>
            </a:pPr>
            <a:r>
              <a:rPr lang="en-US" sz="1500" dirty="0"/>
              <a:t>Continue to support and encourage the sustainable development of animal production. </a:t>
            </a:r>
            <a:endParaRPr lang="en-GB" sz="15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25104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03" y="935472"/>
            <a:ext cx="7086600" cy="400050"/>
          </a:xfrm>
        </p:spPr>
        <p:txBody>
          <a:bodyPr>
            <a:normAutofit fontScale="90000"/>
          </a:bodyPr>
          <a:lstStyle/>
          <a:p>
            <a:pPr lvl="0"/>
            <a:r>
              <a:rPr lang="en-US" dirty="0"/>
              <a:t>IFIF’s 3 strategic Pillars of work &amp; priorities</a:t>
            </a:r>
            <a:br>
              <a:rPr lang="en-US" dirty="0"/>
            </a:br>
            <a:r>
              <a:rPr lang="en-US" dirty="0"/>
              <a:t> </a:t>
            </a:r>
            <a:br>
              <a:rPr lang="en-US" dirty="0"/>
            </a:br>
            <a:endParaRPr lang="en-US" dirty="0"/>
          </a:p>
        </p:txBody>
      </p:sp>
      <p:sp>
        <p:nvSpPr>
          <p:cNvPr id="4" name="Rectangle 3"/>
          <p:cNvSpPr/>
          <p:nvPr/>
        </p:nvSpPr>
        <p:spPr>
          <a:xfrm>
            <a:off x="2235901" y="2144677"/>
            <a:ext cx="4572000" cy="369332"/>
          </a:xfrm>
          <a:prstGeom prst="rect">
            <a:avLst/>
          </a:prstGeom>
        </p:spPr>
        <p:txBody>
          <a:bodyPr>
            <a:spAutoFit/>
          </a:bodyPr>
          <a:lstStyle/>
          <a:p>
            <a:r>
              <a:rPr lang="en-US" dirty="0">
                <a:solidFill>
                  <a:prstClr val="black"/>
                </a:solidFill>
              </a:rPr>
              <a:t> </a:t>
            </a:r>
            <a:endParaRPr lang="en-GB" dirty="0">
              <a:solidFill>
                <a:prstClr val="black"/>
              </a:solidFill>
            </a:endParaRPr>
          </a:p>
        </p:txBody>
      </p:sp>
      <p:sp>
        <p:nvSpPr>
          <p:cNvPr id="3" name="TextBox 2"/>
          <p:cNvSpPr txBox="1"/>
          <p:nvPr/>
        </p:nvSpPr>
        <p:spPr>
          <a:xfrm>
            <a:off x="1250112" y="2705333"/>
            <a:ext cx="184666" cy="369332"/>
          </a:xfrm>
          <a:prstGeom prst="rect">
            <a:avLst/>
          </a:prstGeom>
          <a:noFill/>
        </p:spPr>
        <p:txBody>
          <a:bodyPr wrap="none" rtlCol="0">
            <a:spAutoFit/>
          </a:bodyPr>
          <a:lstStyle/>
          <a:p>
            <a:endParaRPr lang="pt-BR" dirty="0">
              <a:solidFill>
                <a:prstClr val="black"/>
              </a:solidFill>
            </a:endParaRPr>
          </a:p>
        </p:txBody>
      </p:sp>
      <p:cxnSp>
        <p:nvCxnSpPr>
          <p:cNvPr id="10" name="Straight Arrow Connector 9"/>
          <p:cNvCxnSpPr/>
          <p:nvPr/>
        </p:nvCxnSpPr>
        <p:spPr>
          <a:xfrm flipH="1">
            <a:off x="2266381" y="1307841"/>
            <a:ext cx="2144486" cy="7094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5776" y="2221287"/>
            <a:ext cx="1468672" cy="307777"/>
          </a:xfrm>
          <a:prstGeom prst="rect">
            <a:avLst/>
          </a:prstGeom>
          <a:noFill/>
        </p:spPr>
        <p:txBody>
          <a:bodyPr wrap="none" rtlCol="0">
            <a:spAutoFit/>
          </a:bodyPr>
          <a:lstStyle/>
          <a:p>
            <a:r>
              <a:rPr lang="fr-BE" sz="1400" b="1" dirty="0" err="1"/>
              <a:t>Sustainability</a:t>
            </a:r>
            <a:endParaRPr lang="en-GB" sz="1400" b="1" dirty="0"/>
          </a:p>
        </p:txBody>
      </p:sp>
      <p:sp>
        <p:nvSpPr>
          <p:cNvPr id="12" name="TextBox 11"/>
          <p:cNvSpPr txBox="1"/>
          <p:nvPr/>
        </p:nvSpPr>
        <p:spPr>
          <a:xfrm>
            <a:off x="2388301" y="2213778"/>
            <a:ext cx="3679212" cy="307777"/>
          </a:xfrm>
          <a:prstGeom prst="rect">
            <a:avLst/>
          </a:prstGeom>
          <a:noFill/>
        </p:spPr>
        <p:txBody>
          <a:bodyPr wrap="none" rtlCol="0">
            <a:spAutoFit/>
          </a:bodyPr>
          <a:lstStyle/>
          <a:p>
            <a:r>
              <a:rPr lang="fr-BE" sz="1400" b="1" dirty="0"/>
              <a:t>Regulatory &amp; International Standards</a:t>
            </a:r>
            <a:endParaRPr lang="en-GB" sz="1400" b="1" dirty="0"/>
          </a:p>
        </p:txBody>
      </p:sp>
      <p:sp>
        <p:nvSpPr>
          <p:cNvPr id="14" name="TextBox 13"/>
          <p:cNvSpPr txBox="1"/>
          <p:nvPr/>
        </p:nvSpPr>
        <p:spPr>
          <a:xfrm>
            <a:off x="6186367" y="2198278"/>
            <a:ext cx="2576346" cy="523220"/>
          </a:xfrm>
          <a:prstGeom prst="rect">
            <a:avLst/>
          </a:prstGeom>
          <a:noFill/>
        </p:spPr>
        <p:txBody>
          <a:bodyPr wrap="none" rtlCol="0">
            <a:spAutoFit/>
          </a:bodyPr>
          <a:lstStyle/>
          <a:p>
            <a:r>
              <a:rPr lang="fr-BE" sz="1400" b="1" dirty="0"/>
              <a:t>Education and Sharing of </a:t>
            </a:r>
          </a:p>
          <a:p>
            <a:pPr algn="ctr"/>
            <a:r>
              <a:rPr lang="fr-BE" sz="1400" b="1" dirty="0"/>
              <a:t>Best Practices </a:t>
            </a:r>
            <a:endParaRPr lang="en-GB" sz="1400" b="1" dirty="0"/>
          </a:p>
        </p:txBody>
      </p:sp>
      <p:cxnSp>
        <p:nvCxnSpPr>
          <p:cNvPr id="16" name="Straight Arrow Connector 15"/>
          <p:cNvCxnSpPr/>
          <p:nvPr/>
        </p:nvCxnSpPr>
        <p:spPr>
          <a:xfrm>
            <a:off x="4410867" y="1307841"/>
            <a:ext cx="0" cy="7771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0867" y="1307841"/>
            <a:ext cx="2579914" cy="7094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303" name="Picture 159" descr="C:\Users\k926317\AppData\Local\Microsoft\Windows\Temporary Internet Files\Content.IE5\JY6EMRSQ\22-081jf1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616" y="2870949"/>
            <a:ext cx="1491832" cy="1547776"/>
          </a:xfrm>
          <a:prstGeom prst="rect">
            <a:avLst/>
          </a:prstGeom>
          <a:noFill/>
          <a:extLst>
            <a:ext uri="{909E8E84-426E-40DD-AFC4-6F175D3DCCD1}">
              <a14:hiddenFill xmlns:a14="http://schemas.microsoft.com/office/drawing/2010/main">
                <a:solidFill>
                  <a:srgbClr val="FFFFFF"/>
                </a:solidFill>
              </a14:hiddenFill>
            </a:ext>
          </a:extLst>
        </p:spPr>
      </p:pic>
      <p:pic>
        <p:nvPicPr>
          <p:cNvPr id="6304" name="Picture 160" descr="C:\Users\k926317\AppData\Local\Microsoft\Windows\Temporary Internet Files\Content.IE5\FRGG6GRT\rule_book1[1].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75542" y="2757099"/>
            <a:ext cx="1870650" cy="1258670"/>
          </a:xfrm>
          <a:prstGeom prst="rect">
            <a:avLst/>
          </a:prstGeom>
          <a:noFill/>
          <a:extLst>
            <a:ext uri="{909E8E84-426E-40DD-AFC4-6F175D3DCCD1}">
              <a14:hiddenFill xmlns:a14="http://schemas.microsoft.com/office/drawing/2010/main">
                <a:solidFill>
                  <a:srgbClr val="FFFFFF"/>
                </a:solidFill>
              </a14:hiddenFill>
            </a:ext>
          </a:extLst>
        </p:spPr>
      </p:pic>
      <p:pic>
        <p:nvPicPr>
          <p:cNvPr id="6306" name="Picture 162" descr="C:\Users\k926317\AppData\Local\Microsoft\Windows\Temporary Internet Files\Content.IE5\FRGG6GRT\Share-310x22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8361" y="2705333"/>
            <a:ext cx="1981266" cy="14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8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30000"/>
              </a:lnSpc>
              <a:buNone/>
            </a:pPr>
            <a:endParaRPr lang="en-US" dirty="0"/>
          </a:p>
          <a:p>
            <a:pPr marL="0" indent="0">
              <a:lnSpc>
                <a:spcPct val="130000"/>
              </a:lnSpc>
              <a:buNone/>
            </a:pPr>
            <a:endParaRPr lang="en-US" dirty="0"/>
          </a:p>
          <a:p>
            <a:pPr marL="0" indent="0">
              <a:lnSpc>
                <a:spcPct val="130000"/>
              </a:lnSpc>
              <a:buNone/>
            </a:pPr>
            <a:r>
              <a:rPr lang="en-US" sz="2400" dirty="0"/>
              <a:t>II. </a:t>
            </a:r>
            <a:r>
              <a:rPr lang="en-US" sz="2400" dirty="0">
                <a:solidFill>
                  <a:schemeClr val="tx2"/>
                </a:solidFill>
                <a:latin typeface="+mj-lt"/>
                <a:ea typeface="+mj-ea"/>
                <a:cs typeface="+mj-cs"/>
              </a:rPr>
              <a:t>Global Feed Production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753058517"/>
      </p:ext>
    </p:extLst>
  </p:cSld>
  <p:clrMapOvr>
    <a:masterClrMapping/>
  </p:clrMapOvr>
</p:sld>
</file>

<file path=ppt/theme/theme1.xml><?xml version="1.0" encoding="utf-8"?>
<a:theme xmlns:a="http://schemas.openxmlformats.org/drawingml/2006/main" name="IFIFPresentation_new">
  <a:themeElements>
    <a:clrScheme name="IFIF">
      <a:dk1>
        <a:sysClr val="windowText" lastClr="000000"/>
      </a:dk1>
      <a:lt1>
        <a:srgbClr val="F1F0EC"/>
      </a:lt1>
      <a:dk2>
        <a:srgbClr val="2D559C"/>
      </a:dk2>
      <a:lt2>
        <a:srgbClr val="6A6B5E"/>
      </a:lt2>
      <a:accent1>
        <a:srgbClr val="558EB0"/>
      </a:accent1>
      <a:accent2>
        <a:srgbClr val="61AAA3"/>
      </a:accent2>
      <a:accent3>
        <a:srgbClr val="54904C"/>
      </a:accent3>
      <a:accent4>
        <a:srgbClr val="8064A2"/>
      </a:accent4>
      <a:accent5>
        <a:srgbClr val="4BACC6"/>
      </a:accent5>
      <a:accent6>
        <a:srgbClr val="C29A3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IFIFPresentation_new.potx</Template>
  <TotalTime>12184</TotalTime>
  <Words>1907</Words>
  <Application>Microsoft Office PowerPoint</Application>
  <PresentationFormat>Экран (16:9)</PresentationFormat>
  <Paragraphs>335</Paragraphs>
  <Slides>41</Slides>
  <Notes>16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9" baseType="lpstr">
      <vt:lpstr>Arial</vt:lpstr>
      <vt:lpstr>Calibri</vt:lpstr>
      <vt:lpstr>Georgia</vt:lpstr>
      <vt:lpstr>Times New Roman</vt:lpstr>
      <vt:lpstr>Verdana</vt:lpstr>
      <vt:lpstr>IFIFPresentation_new</vt:lpstr>
      <vt:lpstr>Worksheet</vt:lpstr>
      <vt:lpstr>Document</vt:lpstr>
      <vt:lpstr>The Global Feed Industry :  Working together for the Future</vt:lpstr>
      <vt:lpstr>Agenda</vt:lpstr>
      <vt:lpstr>Презентация PowerPoint</vt:lpstr>
      <vt:lpstr>IFIF’s Vision  One global voice for our industry</vt:lpstr>
      <vt:lpstr>IFIF is a global organisation – One Voice </vt:lpstr>
      <vt:lpstr>IFIF is a global organization &amp; represents over 80%  of compound feed production worldwide </vt:lpstr>
      <vt:lpstr>IFIF’s Mission </vt:lpstr>
      <vt:lpstr>IFIF’s 3 strategic Pillars of work &amp; priorities   </vt:lpstr>
      <vt:lpstr>Презентация PowerPoint</vt:lpstr>
      <vt:lpstr>Global Animal Feed Production over 1 billion tonnes worth over $ 400 billion</vt:lpstr>
      <vt:lpstr>Презентация PowerPoint</vt:lpstr>
      <vt:lpstr>4 countries produce 60% of compound feed </vt:lpstr>
      <vt:lpstr>Almost half of compound feed goes to poultry</vt:lpstr>
      <vt:lpstr>Russia’s feed production – a global player</vt:lpstr>
      <vt:lpstr>World Protein Production 2017-2018 Million metric tons</vt:lpstr>
      <vt:lpstr>Презентация PowerPoint</vt:lpstr>
      <vt:lpstr>Презентация PowerPoint</vt:lpstr>
      <vt:lpstr>Презентация PowerPoint</vt:lpstr>
      <vt:lpstr>Презентация PowerPoint</vt:lpstr>
      <vt:lpstr>The FAO forecast</vt:lpstr>
      <vt:lpstr>FAO Outlook 2010 to 2050: times 1.6!  Animal protein / million metric tons</vt:lpstr>
      <vt:lpstr>FAO Stats</vt:lpstr>
      <vt:lpstr>The sustainability challenge:</vt:lpstr>
      <vt:lpstr>                              6Fs Many competing for the same resources</vt:lpstr>
      <vt:lpstr>Keeping it affordable</vt:lpstr>
      <vt:lpstr>What does this mean for feed industry?  </vt:lpstr>
      <vt:lpstr>But sustainable is also: Safe Feed &amp; Safe Food </vt:lpstr>
      <vt:lpstr>Sustainability for the feed industry</vt:lpstr>
      <vt:lpstr>Презентация PowerPoint</vt:lpstr>
      <vt:lpstr>IFIF works with partners along the chain  Supporting the global feed industry</vt:lpstr>
      <vt:lpstr>Agri-Chain partners include: </vt:lpstr>
      <vt:lpstr>IFIF’s 3 strategic Pillars of work &amp; priorities   </vt:lpstr>
      <vt:lpstr>IFIF’s 3 strategic Pillars of work &amp; priorities   </vt:lpstr>
      <vt:lpstr>Pillar 1: Sustainability</vt:lpstr>
      <vt:lpstr>Animal nutrition important contributor to promote animal health &amp; welfare</vt:lpstr>
      <vt:lpstr>Pillar 2: Regulatory &amp; International Standards </vt:lpstr>
      <vt:lpstr>Pillar 3: Education &amp; Best practices</vt:lpstr>
      <vt:lpstr>Презентация PowerPoint</vt:lpstr>
      <vt:lpstr>How can we work together?   Russia as a player in the global market</vt:lpstr>
      <vt:lpstr>Looking Ahead </vt:lpstr>
      <vt:lpstr>Thank you!</vt:lpstr>
    </vt:vector>
  </TitlesOfParts>
  <Manager/>
  <Company>IFIF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IFIF</dc:title>
  <dc:subject/>
  <dc:creator>User</dc:creator>
  <cp:keywords/>
  <dc:description/>
  <cp:lastModifiedBy>user4</cp:lastModifiedBy>
  <cp:revision>635</cp:revision>
  <cp:lastPrinted>2014-12-04T07:48:15Z</cp:lastPrinted>
  <dcterms:created xsi:type="dcterms:W3CDTF">2011-12-21T10:56:35Z</dcterms:created>
  <dcterms:modified xsi:type="dcterms:W3CDTF">2019-05-28T07:22:48Z</dcterms:modified>
  <cp:category/>
</cp:coreProperties>
</file>